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17" r:id="rId5"/>
    <p:sldMasterId id="2147483733" r:id="rId6"/>
    <p:sldMasterId id="2147483769" r:id="rId7"/>
    <p:sldMasterId id="2147483817" r:id="rId8"/>
    <p:sldMasterId id="2147483829" r:id="rId9"/>
    <p:sldMasterId id="2147483847" r:id="rId10"/>
    <p:sldMasterId id="2147483859" r:id="rId11"/>
  </p:sldMasterIdLst>
  <p:notesMasterIdLst>
    <p:notesMasterId r:id="rId47"/>
  </p:notesMasterIdLst>
  <p:sldIdLst>
    <p:sldId id="305" r:id="rId12"/>
    <p:sldId id="311" r:id="rId13"/>
    <p:sldId id="1975" r:id="rId14"/>
    <p:sldId id="2049" r:id="rId15"/>
    <p:sldId id="2044" r:id="rId16"/>
    <p:sldId id="1946" r:id="rId17"/>
    <p:sldId id="2026" r:id="rId18"/>
    <p:sldId id="2048" r:id="rId19"/>
    <p:sldId id="1830" r:id="rId20"/>
    <p:sldId id="2040" r:id="rId21"/>
    <p:sldId id="1943" r:id="rId22"/>
    <p:sldId id="273" r:id="rId23"/>
    <p:sldId id="272" r:id="rId24"/>
    <p:sldId id="1906" r:id="rId25"/>
    <p:sldId id="1964" r:id="rId26"/>
    <p:sldId id="1820" r:id="rId27"/>
    <p:sldId id="1898" r:id="rId28"/>
    <p:sldId id="2038" r:id="rId29"/>
    <p:sldId id="2045" r:id="rId30"/>
    <p:sldId id="2023" r:id="rId31"/>
    <p:sldId id="2036" r:id="rId32"/>
    <p:sldId id="2046" r:id="rId33"/>
    <p:sldId id="2037" r:id="rId34"/>
    <p:sldId id="1933" r:id="rId35"/>
    <p:sldId id="2047" r:id="rId36"/>
    <p:sldId id="258" r:id="rId37"/>
    <p:sldId id="1914" r:id="rId38"/>
    <p:sldId id="2041" r:id="rId39"/>
    <p:sldId id="1942" r:id="rId40"/>
    <p:sldId id="2031" r:id="rId41"/>
    <p:sldId id="2028" r:id="rId42"/>
    <p:sldId id="2032" r:id="rId43"/>
    <p:sldId id="2029" r:id="rId44"/>
    <p:sldId id="2033" r:id="rId45"/>
    <p:sldId id="26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2B9B7D-4446-4F7D-80B1-B684258A078B}">
          <p14:sldIdLst>
            <p14:sldId id="305"/>
            <p14:sldId id="311"/>
            <p14:sldId id="1975"/>
            <p14:sldId id="2049"/>
            <p14:sldId id="2044"/>
            <p14:sldId id="1946"/>
            <p14:sldId id="2026"/>
            <p14:sldId id="2048"/>
            <p14:sldId id="1830"/>
            <p14:sldId id="2040"/>
            <p14:sldId id="1943"/>
            <p14:sldId id="273"/>
            <p14:sldId id="272"/>
            <p14:sldId id="1906"/>
            <p14:sldId id="1964"/>
            <p14:sldId id="1820"/>
            <p14:sldId id="1898"/>
            <p14:sldId id="2038"/>
            <p14:sldId id="2045"/>
            <p14:sldId id="2023"/>
            <p14:sldId id="2036"/>
            <p14:sldId id="2046"/>
            <p14:sldId id="2037"/>
            <p14:sldId id="1933"/>
            <p14:sldId id="2047"/>
            <p14:sldId id="258"/>
            <p14:sldId id="1914"/>
            <p14:sldId id="2041"/>
            <p14:sldId id="1942"/>
            <p14:sldId id="2031"/>
            <p14:sldId id="2028"/>
            <p14:sldId id="2032"/>
            <p14:sldId id="2029"/>
            <p14:sldId id="2033"/>
            <p14:sldId id="267"/>
          </p14:sldIdLst>
        </p14:section>
        <p14:section name="Default Section" id="{4D5E0FC3-F4D7-4D6C-8D81-718A65C6124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terton, Jennifer" initials="BJ" lastIdx="1" clrIdx="0">
    <p:extLst>
      <p:ext uri="{19B8F6BF-5375-455C-9EA6-DF929625EA0E}">
        <p15:presenceInfo xmlns:p15="http://schemas.microsoft.com/office/powerpoint/2012/main" userId="S::Jennifer.Batterton@AlleghenyCounty.US::efdc6783-a167-4489-9c30-6495d72ef4f0" providerId="AD"/>
      </p:ext>
    </p:extLst>
  </p:cmAuthor>
  <p:cmAuthor id="2" name="McCauley, Kathy" initials="MK" lastIdx="2" clrIdx="1">
    <p:extLst>
      <p:ext uri="{19B8F6BF-5375-455C-9EA6-DF929625EA0E}">
        <p15:presenceInfo xmlns:p15="http://schemas.microsoft.com/office/powerpoint/2012/main" userId="S::kathy.mccauley@alleghenycounty.us::e3854007-50db-415c-81f1-4cfd266cc91e" providerId="AD"/>
      </p:ext>
    </p:extLst>
  </p:cmAuthor>
  <p:cmAuthor id="3" name="Hoover, Jacki" initials="HJ" lastIdx="3" clrIdx="2">
    <p:extLst>
      <p:ext uri="{19B8F6BF-5375-455C-9EA6-DF929625EA0E}">
        <p15:presenceInfo xmlns:p15="http://schemas.microsoft.com/office/powerpoint/2012/main" userId="S::jacki.hoover@alleghenycounty.us::9fb8ef8c-cbde-47ae-81de-a5e45d216025" providerId="AD"/>
      </p:ext>
    </p:extLst>
  </p:cmAuthor>
  <p:cmAuthor id="4" name="Mavero, Ian" initials="MI" lastIdx="1" clrIdx="3">
    <p:extLst>
      <p:ext uri="{19B8F6BF-5375-455C-9EA6-DF929625EA0E}">
        <p15:presenceInfo xmlns:p15="http://schemas.microsoft.com/office/powerpoint/2012/main" userId="S::ian.mavero@alleghenycounty.us::b8098fb1-204f-4bdc-84c2-244029337bf3" providerId="AD"/>
      </p:ext>
    </p:extLst>
  </p:cmAuthor>
  <p:cmAuthor id="5" name="Matsook, Christina" initials="MC" lastIdx="1" clrIdx="4">
    <p:extLst>
      <p:ext uri="{19B8F6BF-5375-455C-9EA6-DF929625EA0E}">
        <p15:presenceInfo xmlns:p15="http://schemas.microsoft.com/office/powerpoint/2012/main" userId="S::Christina.Matsook@AlleghenyCounty.US::05817c7f-35dd-4324-b706-fb6db5962c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4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7C5C1-56B0-4F29-8994-AE1545A55736}" type="datetimeFigureOut">
              <a:rPr lang="en-US" smtClean="0"/>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03F7B-B9CE-490B-886C-3943F4CC6C48}" type="slidenum">
              <a:rPr lang="en-US" smtClean="0"/>
              <a:t>‹#›</a:t>
            </a:fld>
            <a:endParaRPr lang="en-US"/>
          </a:p>
        </p:txBody>
      </p:sp>
    </p:spTree>
    <p:extLst>
      <p:ext uri="{BB962C8B-B14F-4D97-AF65-F5344CB8AC3E}">
        <p14:creationId xmlns:p14="http://schemas.microsoft.com/office/powerpoint/2010/main" val="2750787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103F7B-B9CE-490B-886C-3943F4CC6C48}" type="slidenum">
              <a:rPr lang="en-US" smtClean="0"/>
              <a:t>1</a:t>
            </a:fld>
            <a:endParaRPr lang="en-US"/>
          </a:p>
        </p:txBody>
      </p:sp>
    </p:spTree>
    <p:extLst>
      <p:ext uri="{BB962C8B-B14F-4D97-AF65-F5344CB8AC3E}">
        <p14:creationId xmlns:p14="http://schemas.microsoft.com/office/powerpoint/2010/main" val="177957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/23</a:t>
            </a:r>
          </a:p>
        </p:txBody>
      </p:sp>
      <p:sp>
        <p:nvSpPr>
          <p:cNvPr id="4" name="Slide Number Placeholder 3"/>
          <p:cNvSpPr>
            <a:spLocks noGrp="1"/>
          </p:cNvSpPr>
          <p:nvPr>
            <p:ph type="sldNum" sz="quarter" idx="5"/>
          </p:nvPr>
        </p:nvSpPr>
        <p:spPr/>
        <p:txBody>
          <a:bodyPr/>
          <a:lstStyle/>
          <a:p>
            <a:fld id="{95103F7B-B9CE-490B-886C-3943F4CC6C48}" type="slidenum">
              <a:rPr lang="en-US" smtClean="0"/>
              <a:t>9</a:t>
            </a:fld>
            <a:endParaRPr lang="en-US"/>
          </a:p>
        </p:txBody>
      </p:sp>
    </p:spTree>
    <p:extLst>
      <p:ext uri="{BB962C8B-B14F-4D97-AF65-F5344CB8AC3E}">
        <p14:creationId xmlns:p14="http://schemas.microsoft.com/office/powerpoint/2010/main" val="351715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103F7B-B9CE-490B-886C-3943F4CC6C48}" type="slidenum">
              <a:rPr lang="en-US" smtClean="0"/>
              <a:t>29</a:t>
            </a:fld>
            <a:endParaRPr lang="en-US"/>
          </a:p>
        </p:txBody>
      </p:sp>
    </p:spTree>
    <p:extLst>
      <p:ext uri="{BB962C8B-B14F-4D97-AF65-F5344CB8AC3E}">
        <p14:creationId xmlns:p14="http://schemas.microsoft.com/office/powerpoint/2010/main" val="3335989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103F7B-B9CE-490B-886C-3943F4CC6C48}" type="slidenum">
              <a:rPr lang="en-US" smtClean="0"/>
              <a:t>33</a:t>
            </a:fld>
            <a:endParaRPr lang="en-US"/>
          </a:p>
        </p:txBody>
      </p:sp>
    </p:spTree>
    <p:extLst>
      <p:ext uri="{BB962C8B-B14F-4D97-AF65-F5344CB8AC3E}">
        <p14:creationId xmlns:p14="http://schemas.microsoft.com/office/powerpoint/2010/main" val="283562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104-DAEC-44A5-9F4A-A3B69D0B9E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8412D1-2D97-4B50-8E72-05277161C06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EF478-D1C8-4D0A-BD13-3317C15C62F3}"/>
              </a:ext>
            </a:extLst>
          </p:cNvPr>
          <p:cNvSpPr>
            <a:spLocks noGrp="1"/>
          </p:cNvSpPr>
          <p:nvPr>
            <p:ph type="dt" sz="half" idx="10"/>
          </p:nvPr>
        </p:nvSpPr>
        <p:spPr/>
        <p:txBody>
          <a:bodyPr/>
          <a:lstStyle/>
          <a:p>
            <a:fld id="{EC72FD9C-1BF8-4B34-9A0A-133B86108420}" type="datetime1">
              <a:rPr lang="en-US" smtClean="0"/>
              <a:t>9/17/2020</a:t>
            </a:fld>
            <a:endParaRPr lang="en-US"/>
          </a:p>
        </p:txBody>
      </p:sp>
      <p:sp>
        <p:nvSpPr>
          <p:cNvPr id="5" name="Footer Placeholder 4">
            <a:extLst>
              <a:ext uri="{FF2B5EF4-FFF2-40B4-BE49-F238E27FC236}">
                <a16:creationId xmlns:a16="http://schemas.microsoft.com/office/drawing/2014/main" id="{B7B8495D-6A8B-4806-8B1A-4C8E3F436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5462E-C245-48DA-8E49-982A155167D7}"/>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259617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F835-2E93-4B1A-9743-13A35E2EA8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EB3A0-CCFB-4C0A-89A7-B76F5E302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E2B9A-AB70-4EB5-A066-766D9B0BBC36}"/>
              </a:ext>
            </a:extLst>
          </p:cNvPr>
          <p:cNvSpPr>
            <a:spLocks noGrp="1"/>
          </p:cNvSpPr>
          <p:nvPr>
            <p:ph type="dt" sz="half" idx="10"/>
          </p:nvPr>
        </p:nvSpPr>
        <p:spPr/>
        <p:txBody>
          <a:bodyPr/>
          <a:lstStyle/>
          <a:p>
            <a:fld id="{8C9159F0-2E9E-4379-8275-F2D500F6D608}" type="datetime1">
              <a:rPr lang="en-US" smtClean="0"/>
              <a:t>9/17/2020</a:t>
            </a:fld>
            <a:endParaRPr lang="en-US"/>
          </a:p>
        </p:txBody>
      </p:sp>
      <p:sp>
        <p:nvSpPr>
          <p:cNvPr id="5" name="Footer Placeholder 4">
            <a:extLst>
              <a:ext uri="{FF2B5EF4-FFF2-40B4-BE49-F238E27FC236}">
                <a16:creationId xmlns:a16="http://schemas.microsoft.com/office/drawing/2014/main" id="{0C4023A7-3258-4E47-BDBB-F5431A1A4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D40C5-9EE4-4283-A1F4-CC07D7C82E5A}"/>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367434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492AA-3225-46DF-A38C-C19BD6ED69E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710DAB-6B44-47FB-8DEF-1F6CA1FA7E9E}"/>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80BF5-70C4-48D6-9DB0-818A8354FACC}"/>
              </a:ext>
            </a:extLst>
          </p:cNvPr>
          <p:cNvSpPr>
            <a:spLocks noGrp="1"/>
          </p:cNvSpPr>
          <p:nvPr>
            <p:ph type="dt" sz="half" idx="10"/>
          </p:nvPr>
        </p:nvSpPr>
        <p:spPr/>
        <p:txBody>
          <a:bodyPr/>
          <a:lstStyle/>
          <a:p>
            <a:fld id="{11DCEF0F-DB72-4DE2-B489-8D56C5E0585D}" type="datetime1">
              <a:rPr lang="en-US" smtClean="0"/>
              <a:t>9/17/2020</a:t>
            </a:fld>
            <a:endParaRPr lang="en-US"/>
          </a:p>
        </p:txBody>
      </p:sp>
      <p:sp>
        <p:nvSpPr>
          <p:cNvPr id="5" name="Footer Placeholder 4">
            <a:extLst>
              <a:ext uri="{FF2B5EF4-FFF2-40B4-BE49-F238E27FC236}">
                <a16:creationId xmlns:a16="http://schemas.microsoft.com/office/drawing/2014/main" id="{03EDEC3B-00EE-4E65-AD5D-08061CD16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F048C-7F89-4836-AE2F-7E613433BCE8}"/>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314004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380F222-8CB7-FC44-A029-7BD4EABF5FB0}"/>
              </a:ext>
            </a:extLst>
          </p:cNvPr>
          <p:cNvSpPr>
            <a:spLocks noGrp="1"/>
          </p:cNvSpPr>
          <p:nvPr>
            <p:ph type="body" sz="quarter" idx="10" hasCustomPrompt="1"/>
          </p:nvPr>
        </p:nvSpPr>
        <p:spPr>
          <a:xfrm>
            <a:off x="342900" y="215900"/>
            <a:ext cx="11506200" cy="561340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styles</a:t>
            </a:r>
          </a:p>
          <a:p>
            <a:pPr lvl="1"/>
            <a:r>
              <a:rPr lang="en-US" err="1"/>
              <a:t>SecMaster</a:t>
            </a:r>
            <a:r>
              <a:rPr lang="en-US"/>
              <a:t> text </a:t>
            </a:r>
            <a:r>
              <a:rPr lang="en-US" err="1"/>
              <a:t>ond</a:t>
            </a:r>
            <a:r>
              <a:rPr lang="en-US"/>
              <a:t> level</a:t>
            </a:r>
          </a:p>
          <a:p>
            <a:pPr lvl="2"/>
            <a:r>
              <a:rPr lang="en-US"/>
              <a:t>Third level</a:t>
            </a:r>
          </a:p>
          <a:p>
            <a:pPr lvl="3"/>
            <a:r>
              <a:rPr lang="en-US"/>
              <a:t>Fourth level</a:t>
            </a:r>
          </a:p>
          <a:p>
            <a:pPr lvl="4"/>
            <a:r>
              <a:rPr lang="en-US"/>
              <a:t>Fifth level</a:t>
            </a:r>
          </a:p>
        </p:txBody>
      </p:sp>
      <p:sp>
        <p:nvSpPr>
          <p:cNvPr id="3" name="Slide Number Placeholder 1">
            <a:extLst>
              <a:ext uri="{FF2B5EF4-FFF2-40B4-BE49-F238E27FC236}">
                <a16:creationId xmlns:a16="http://schemas.microsoft.com/office/drawing/2014/main" id="{EC5EC314-2EC1-4160-BA6C-0A896AED14B9}"/>
              </a:ext>
            </a:extLst>
          </p:cNvPr>
          <p:cNvSpPr>
            <a:spLocks noGrp="1"/>
          </p:cNvSpPr>
          <p:nvPr>
            <p:ph type="sldNum" sz="quarter" idx="4"/>
          </p:nvPr>
        </p:nvSpPr>
        <p:spPr>
          <a:xfrm>
            <a:off x="11562460" y="5587229"/>
            <a:ext cx="457912"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CE657FF8-79FC-4578-9517-F47AA17FE6EA}" type="slidenum">
              <a:rPr lang="en-US" smtClean="0"/>
              <a:pPr/>
              <a:t>‹#›</a:t>
            </a:fld>
            <a:endParaRPr lang="en-US"/>
          </a:p>
        </p:txBody>
      </p:sp>
    </p:spTree>
    <p:extLst>
      <p:ext uri="{BB962C8B-B14F-4D97-AF65-F5344CB8AC3E}">
        <p14:creationId xmlns:p14="http://schemas.microsoft.com/office/powerpoint/2010/main" val="2906511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494A7C-3930-D844-AD69-6F0DB1FA7193}"/>
              </a:ext>
            </a:extLst>
          </p:cNvPr>
          <p:cNvSpPr>
            <a:spLocks noGrp="1"/>
          </p:cNvSpPr>
          <p:nvPr>
            <p:ph type="title" hasCustomPrompt="1"/>
          </p:nvPr>
        </p:nvSpPr>
        <p:spPr>
          <a:xfrm>
            <a:off x="609599" y="343710"/>
            <a:ext cx="10979285" cy="963682"/>
          </a:xfrm>
          <a:prstGeom prst="rect">
            <a:avLst/>
          </a:prstGeom>
        </p:spPr>
        <p:txBody>
          <a:bodyPr>
            <a:normAutofit/>
          </a:bodyPr>
          <a:lstStyle>
            <a:lvl1pPr algn="ctr">
              <a:defRPr sz="3600" b="1" i="0">
                <a:solidFill>
                  <a:srgbClr val="000000"/>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138AB853-9EED-3C40-AD8E-36677ABD91DD}"/>
              </a:ext>
            </a:extLst>
          </p:cNvPr>
          <p:cNvSpPr>
            <a:spLocks noGrp="1"/>
          </p:cNvSpPr>
          <p:nvPr>
            <p:ph idx="1" hasCustomPrompt="1"/>
          </p:nvPr>
        </p:nvSpPr>
        <p:spPr>
          <a:xfrm>
            <a:off x="609599" y="1362582"/>
            <a:ext cx="10979285" cy="4653335"/>
          </a:xfrm>
          <a:prstGeom prst="rect">
            <a:avLst/>
          </a:prstGeo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r>
              <a:rPr lang="en-US" b="0" i="0">
                <a:latin typeface="Verdana" panose="020B0604030504040204" pitchFamily="34" charset="0"/>
                <a:ea typeface="Verdana" panose="020B0604030504040204" pitchFamily="34" charset="0"/>
                <a:cs typeface="Verdana" panose="020B0604030504040204" pitchFamily="34" charset="0"/>
              </a:rPr>
              <a:t>Click to Add Text</a:t>
            </a:r>
            <a:endParaRPr lang="en-US"/>
          </a:p>
        </p:txBody>
      </p:sp>
      <p:sp>
        <p:nvSpPr>
          <p:cNvPr id="4" name="Slide Number Placeholder 1">
            <a:extLst>
              <a:ext uri="{FF2B5EF4-FFF2-40B4-BE49-F238E27FC236}">
                <a16:creationId xmlns:a16="http://schemas.microsoft.com/office/drawing/2014/main" id="{45CBB963-5892-4402-B581-8C75E4B8BADB}"/>
              </a:ext>
            </a:extLst>
          </p:cNvPr>
          <p:cNvSpPr>
            <a:spLocks noGrp="1"/>
          </p:cNvSpPr>
          <p:nvPr>
            <p:ph type="sldNum" sz="quarter" idx="4"/>
          </p:nvPr>
        </p:nvSpPr>
        <p:spPr>
          <a:xfrm>
            <a:off x="11562460" y="5587229"/>
            <a:ext cx="457912"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CE657FF8-79FC-4578-9517-F47AA17FE6EA}" type="slidenum">
              <a:rPr lang="en-US" smtClean="0"/>
              <a:pPr/>
              <a:t>‹#›</a:t>
            </a:fld>
            <a:endParaRPr lang="en-US"/>
          </a:p>
        </p:txBody>
      </p:sp>
    </p:spTree>
    <p:extLst>
      <p:ext uri="{BB962C8B-B14F-4D97-AF65-F5344CB8AC3E}">
        <p14:creationId xmlns:p14="http://schemas.microsoft.com/office/powerpoint/2010/main" val="137667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57A1-AB6E-4B81-B27A-43D2762F3529}"/>
              </a:ext>
            </a:extLst>
          </p:cNvPr>
          <p:cNvSpPr>
            <a:spLocks noGrp="1"/>
          </p:cNvSpPr>
          <p:nvPr>
            <p:ph type="title"/>
          </p:nvPr>
        </p:nvSpPr>
        <p:spPr>
          <a:xfrm>
            <a:off x="831850" y="1709739"/>
            <a:ext cx="10515600" cy="2852737"/>
          </a:xfrm>
          <a:prstGeom prst="rect">
            <a:avLst/>
          </a:prstGeom>
        </p:spPr>
        <p:txBody>
          <a:bodyPr anchor="b"/>
          <a:lstStyle>
            <a:lvl1pPr>
              <a:defRPr sz="4725"/>
            </a:lvl1pPr>
          </a:lstStyle>
          <a:p>
            <a:r>
              <a:rPr lang="en-US"/>
              <a:t>Click to edit Master title style</a:t>
            </a:r>
          </a:p>
        </p:txBody>
      </p:sp>
      <p:sp>
        <p:nvSpPr>
          <p:cNvPr id="3" name="Text Placeholder 2">
            <a:extLst>
              <a:ext uri="{FF2B5EF4-FFF2-40B4-BE49-F238E27FC236}">
                <a16:creationId xmlns:a16="http://schemas.microsoft.com/office/drawing/2014/main" id="{01A49709-9B3E-4364-A26E-75EE09915222}"/>
              </a:ext>
            </a:extLst>
          </p:cNvPr>
          <p:cNvSpPr>
            <a:spLocks noGrp="1"/>
          </p:cNvSpPr>
          <p:nvPr>
            <p:ph type="body" idx="1"/>
          </p:nvPr>
        </p:nvSpPr>
        <p:spPr>
          <a:xfrm>
            <a:off x="831850" y="4589464"/>
            <a:ext cx="10515600" cy="1500187"/>
          </a:xfrm>
          <a:prstGeom prst="rect">
            <a:avLst/>
          </a:prstGeom>
        </p:spPr>
        <p:txBody>
          <a:bodyPr/>
          <a:lstStyle>
            <a:lvl1pPr marL="0" indent="0">
              <a:buNone/>
              <a:defRPr sz="1890">
                <a:solidFill>
                  <a:schemeClr val="tx1">
                    <a:tint val="75000"/>
                  </a:schemeClr>
                </a:solidFill>
              </a:defRPr>
            </a:lvl1pPr>
            <a:lvl2pPr marL="360045" indent="0">
              <a:buNone/>
              <a:defRPr sz="1575">
                <a:solidFill>
                  <a:schemeClr val="tx1">
                    <a:tint val="75000"/>
                  </a:schemeClr>
                </a:solidFill>
              </a:defRPr>
            </a:lvl2pPr>
            <a:lvl3pPr marL="720090" indent="0">
              <a:buNone/>
              <a:defRPr sz="1418">
                <a:solidFill>
                  <a:schemeClr val="tx1">
                    <a:tint val="75000"/>
                  </a:schemeClr>
                </a:solidFill>
              </a:defRPr>
            </a:lvl3pPr>
            <a:lvl4pPr marL="1080135" indent="0">
              <a:buNone/>
              <a:defRPr sz="1260">
                <a:solidFill>
                  <a:schemeClr val="tx1">
                    <a:tint val="75000"/>
                  </a:schemeClr>
                </a:solidFill>
              </a:defRPr>
            </a:lvl4pPr>
            <a:lvl5pPr marL="1440180" indent="0">
              <a:buNone/>
              <a:defRPr sz="1260">
                <a:solidFill>
                  <a:schemeClr val="tx1">
                    <a:tint val="75000"/>
                  </a:schemeClr>
                </a:solidFill>
              </a:defRPr>
            </a:lvl5pPr>
            <a:lvl6pPr marL="1800225" indent="0">
              <a:buNone/>
              <a:defRPr sz="1260">
                <a:solidFill>
                  <a:schemeClr val="tx1">
                    <a:tint val="75000"/>
                  </a:schemeClr>
                </a:solidFill>
              </a:defRPr>
            </a:lvl6pPr>
            <a:lvl7pPr marL="2160270" indent="0">
              <a:buNone/>
              <a:defRPr sz="1260">
                <a:solidFill>
                  <a:schemeClr val="tx1">
                    <a:tint val="75000"/>
                  </a:schemeClr>
                </a:solidFill>
              </a:defRPr>
            </a:lvl7pPr>
            <a:lvl8pPr marL="2520315" indent="0">
              <a:buNone/>
              <a:defRPr sz="1260">
                <a:solidFill>
                  <a:schemeClr val="tx1">
                    <a:tint val="75000"/>
                  </a:schemeClr>
                </a:solidFill>
              </a:defRPr>
            </a:lvl8pPr>
            <a:lvl9pPr marL="2880360" indent="0">
              <a:buNone/>
              <a:defRPr sz="126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8670B0-9807-441E-A038-68F894DDA121}"/>
              </a:ext>
            </a:extLst>
          </p:cNvPr>
          <p:cNvSpPr>
            <a:spLocks noGrp="1"/>
          </p:cNvSpPr>
          <p:nvPr>
            <p:ph type="dt" sz="half" idx="10"/>
          </p:nvPr>
        </p:nvSpPr>
        <p:spPr>
          <a:xfrm>
            <a:off x="838200" y="6356351"/>
            <a:ext cx="2743200" cy="365125"/>
          </a:xfrm>
          <a:prstGeom prst="rect">
            <a:avLst/>
          </a:prstGeom>
        </p:spPr>
        <p:txBody>
          <a:bodyPr/>
          <a:lstStyle/>
          <a:p>
            <a:fld id="{6CD04706-5458-43B6-8301-6D941EFE586A}" type="datetimeFigureOut">
              <a:rPr lang="en-US" smtClean="0"/>
              <a:t>9/17/2020</a:t>
            </a:fld>
            <a:endParaRPr lang="en-US"/>
          </a:p>
        </p:txBody>
      </p:sp>
      <p:sp>
        <p:nvSpPr>
          <p:cNvPr id="5" name="Footer Placeholder 4">
            <a:extLst>
              <a:ext uri="{FF2B5EF4-FFF2-40B4-BE49-F238E27FC236}">
                <a16:creationId xmlns:a16="http://schemas.microsoft.com/office/drawing/2014/main" id="{CD5B5988-F7EB-4814-A923-9027E0B3A7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9F25AB-FB85-4908-8919-3C3F598667EC}"/>
              </a:ext>
            </a:extLst>
          </p:cNvPr>
          <p:cNvSpPr>
            <a:spLocks noGrp="1"/>
          </p:cNvSpPr>
          <p:nvPr>
            <p:ph type="sldNum" sz="quarter" idx="12"/>
          </p:nvPr>
        </p:nvSpPr>
        <p:spPr>
          <a:xfrm>
            <a:off x="8610600" y="6356351"/>
            <a:ext cx="2743200" cy="365125"/>
          </a:xfrm>
          <a:prstGeom prst="rect">
            <a:avLst/>
          </a:prstGeom>
        </p:spPr>
        <p:txBody>
          <a:bodyPr/>
          <a:lstStyle/>
          <a:p>
            <a:pPr>
              <a:defRPr/>
            </a:pPr>
            <a:fld id="{3F2F68F3-6340-4CE8-86F1-5D21CE734A7D}" type="slidenum">
              <a:rPr lang="en-US" altLang="en-US" smtClean="0"/>
              <a:pPr>
                <a:defRPr/>
              </a:pPr>
              <a:t>‹#›</a:t>
            </a:fld>
            <a:endParaRPr lang="en-US" altLang="en-US"/>
          </a:p>
        </p:txBody>
      </p:sp>
    </p:spTree>
    <p:extLst>
      <p:ext uri="{BB962C8B-B14F-4D97-AF65-F5344CB8AC3E}">
        <p14:creationId xmlns:p14="http://schemas.microsoft.com/office/powerpoint/2010/main" val="293935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31AF-5EB9-425C-99BC-404A021F9A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9CE10E-526B-4A3B-8183-E52EDA9E21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5CFB7F-90F6-4FB6-AA36-3F6E885D7A55}"/>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5" name="Footer Placeholder 4">
            <a:extLst>
              <a:ext uri="{FF2B5EF4-FFF2-40B4-BE49-F238E27FC236}">
                <a16:creationId xmlns:a16="http://schemas.microsoft.com/office/drawing/2014/main" id="{919A4ADC-832E-4117-9B3E-A8D298F67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90782-C067-4F53-A794-D6C141DAB889}"/>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274273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B9B0-78AD-42BF-8960-BF9031E6A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D1767-3271-4566-9FBA-6C2126804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3CB8D-0025-4C4F-B85C-46A98E5E1BBF}"/>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5" name="Footer Placeholder 4">
            <a:extLst>
              <a:ext uri="{FF2B5EF4-FFF2-40B4-BE49-F238E27FC236}">
                <a16:creationId xmlns:a16="http://schemas.microsoft.com/office/drawing/2014/main" id="{110F80D0-9215-45F3-BDF5-977325C9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8EB2A-2E8F-4E6E-BCB9-53F0E7D6A07A}"/>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4105554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4B87-11C5-4036-BE1F-76AF8A1EF1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BC93A-3798-4664-A9E2-7A80239812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FB494A-5C46-448F-B57F-A2EA726350E5}"/>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5" name="Footer Placeholder 4">
            <a:extLst>
              <a:ext uri="{FF2B5EF4-FFF2-40B4-BE49-F238E27FC236}">
                <a16:creationId xmlns:a16="http://schemas.microsoft.com/office/drawing/2014/main" id="{3A052A17-DFDF-432A-83C8-FA5FF29F4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C54FF-0675-4F7C-9A2B-4E491D778999}"/>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195538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4D47-EE87-4C74-9220-92B261843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2ADE6-6E27-4B8C-8E7C-D2F872347E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B4D9F8-C147-4FFC-B365-CCE3E0E938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ACBD8B-B091-42D9-8380-5C1195333AEC}"/>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6" name="Footer Placeholder 5">
            <a:extLst>
              <a:ext uri="{FF2B5EF4-FFF2-40B4-BE49-F238E27FC236}">
                <a16:creationId xmlns:a16="http://schemas.microsoft.com/office/drawing/2014/main" id="{4BDC268E-BCBD-4622-898E-AD7A3693D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6BC73-1B17-484B-B12A-5A9C76CF0C38}"/>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96989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BABB-C841-4541-A4C4-A38BFF37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4B5AA-EC2B-4121-83D4-E2162ACBA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404CC9-A957-4F58-8A3D-9A1B4EE261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597809-4322-4B1C-AE25-E50E75377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BD64A3-C9B9-4807-AC04-4322C257BF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3BD8E-BC48-482F-BC0A-7013FEB3FC30}"/>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8" name="Footer Placeholder 7">
            <a:extLst>
              <a:ext uri="{FF2B5EF4-FFF2-40B4-BE49-F238E27FC236}">
                <a16:creationId xmlns:a16="http://schemas.microsoft.com/office/drawing/2014/main" id="{B4B3F1AA-7CF8-47E0-AC1C-6E2FBEB46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520F94-4D84-44DD-9CCB-3BB293E846F1}"/>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347027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5193-6A8D-48B8-A110-84DAAE8A6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041D11-C949-4977-B385-7B45DDDC6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920D8-7291-42BB-BF86-DB94625F9CD4}"/>
              </a:ext>
            </a:extLst>
          </p:cNvPr>
          <p:cNvSpPr>
            <a:spLocks noGrp="1"/>
          </p:cNvSpPr>
          <p:nvPr>
            <p:ph type="dt" sz="half" idx="10"/>
          </p:nvPr>
        </p:nvSpPr>
        <p:spPr/>
        <p:txBody>
          <a:bodyPr/>
          <a:lstStyle/>
          <a:p>
            <a:fld id="{8EF83BD0-981A-4ABA-B7F1-5919B262A96A}" type="datetime1">
              <a:rPr lang="en-US" smtClean="0"/>
              <a:t>9/17/2020</a:t>
            </a:fld>
            <a:endParaRPr lang="en-US"/>
          </a:p>
        </p:txBody>
      </p:sp>
      <p:sp>
        <p:nvSpPr>
          <p:cNvPr id="5" name="Footer Placeholder 4">
            <a:extLst>
              <a:ext uri="{FF2B5EF4-FFF2-40B4-BE49-F238E27FC236}">
                <a16:creationId xmlns:a16="http://schemas.microsoft.com/office/drawing/2014/main" id="{D990ADCE-FD4D-44C7-A1F2-55C6BDA6B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AEBE7-0481-4AD9-B246-4084137A803B}"/>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323480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6922-9F48-452A-9FCE-72B59AA1F9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6E2C8F-EB75-41A2-A07C-EA88EEB06A79}"/>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4" name="Footer Placeholder 3">
            <a:extLst>
              <a:ext uri="{FF2B5EF4-FFF2-40B4-BE49-F238E27FC236}">
                <a16:creationId xmlns:a16="http://schemas.microsoft.com/office/drawing/2014/main" id="{2CC8B8FC-CA6A-4CF5-94DA-D19CDEEDEC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577AF5-12EB-418B-9596-D94B35D7405E}"/>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2469201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AD4A9-B3F9-4D71-9E71-3212C140DB1B}"/>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3" name="Footer Placeholder 2">
            <a:extLst>
              <a:ext uri="{FF2B5EF4-FFF2-40B4-BE49-F238E27FC236}">
                <a16:creationId xmlns:a16="http://schemas.microsoft.com/office/drawing/2014/main" id="{08FAE8DC-643C-4C95-AAE4-51BD46B275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5F038-2734-405D-B9A7-D0D5F9F0A627}"/>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3292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D4A2-6F5B-4BF6-981D-B231D6B53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9E9C0-69B0-4E76-BDE3-C0BEBACEF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E613-5B14-4E49-90E2-CA9449783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2E8FF-0DEA-4133-B670-FBED3AC05D61}"/>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6" name="Footer Placeholder 5">
            <a:extLst>
              <a:ext uri="{FF2B5EF4-FFF2-40B4-BE49-F238E27FC236}">
                <a16:creationId xmlns:a16="http://schemas.microsoft.com/office/drawing/2014/main" id="{C0AC6315-95F4-4CD3-A307-24C806CD5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843CE-1D4C-4E28-B32F-EEDF79AB7FB7}"/>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3988367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989F2-C731-4920-B6A1-B950A8964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988A8-7F37-4DCD-8379-58CBD6FB4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096721-CAA8-4E71-B3DA-8B255C7B3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DA6C4B-82A5-40D8-82AC-A0DB54E602DC}"/>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6" name="Footer Placeholder 5">
            <a:extLst>
              <a:ext uri="{FF2B5EF4-FFF2-40B4-BE49-F238E27FC236}">
                <a16:creationId xmlns:a16="http://schemas.microsoft.com/office/drawing/2014/main" id="{0E9EEE36-C177-410B-BDAA-29F3BABB6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9BCD58-3E16-411E-8016-96BDB1292941}"/>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3035124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7BC9-A03C-441C-A4DC-083FC0D19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5A89DD-9777-443C-A24B-5622F7922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7A3E5-C2C6-4BBC-95A2-C4338D1C6590}"/>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5" name="Footer Placeholder 4">
            <a:extLst>
              <a:ext uri="{FF2B5EF4-FFF2-40B4-BE49-F238E27FC236}">
                <a16:creationId xmlns:a16="http://schemas.microsoft.com/office/drawing/2014/main" id="{18675EB1-68C8-4D46-9C04-B5009900F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8EFAA-CBB0-4F75-B631-D918341476CA}"/>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1267063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837270-75EC-426A-8A6A-A3E4B7E8F0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DAE6FF-902C-4216-84A8-7FBAC3D8D7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64C0A-B2BB-4F8F-B49E-E00D684FA67A}"/>
              </a:ext>
            </a:extLst>
          </p:cNvPr>
          <p:cNvSpPr>
            <a:spLocks noGrp="1"/>
          </p:cNvSpPr>
          <p:nvPr>
            <p:ph type="dt" sz="half" idx="10"/>
          </p:nvPr>
        </p:nvSpPr>
        <p:spPr/>
        <p:txBody>
          <a:bodyPr/>
          <a:lstStyle/>
          <a:p>
            <a:fld id="{9D4B3159-FC46-4AC2-A16A-84DB7B76BBA0}" type="datetimeFigureOut">
              <a:rPr lang="en-US" smtClean="0"/>
              <a:t>9/17/2020</a:t>
            </a:fld>
            <a:endParaRPr lang="en-US"/>
          </a:p>
        </p:txBody>
      </p:sp>
      <p:sp>
        <p:nvSpPr>
          <p:cNvPr id="5" name="Footer Placeholder 4">
            <a:extLst>
              <a:ext uri="{FF2B5EF4-FFF2-40B4-BE49-F238E27FC236}">
                <a16:creationId xmlns:a16="http://schemas.microsoft.com/office/drawing/2014/main" id="{5601244B-28A2-4D08-9D6E-22739C0EE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1ADD2-F0A6-4A7D-9ED5-C4BD93FED289}"/>
              </a:ext>
            </a:extLst>
          </p:cNvPr>
          <p:cNvSpPr>
            <a:spLocks noGrp="1"/>
          </p:cNvSpPr>
          <p:nvPr>
            <p:ph type="sldNum" sz="quarter" idx="12"/>
          </p:nvPr>
        </p:nvSpPr>
        <p:spPr/>
        <p:txBody>
          <a:bodyPr/>
          <a:lstStyle/>
          <a:p>
            <a:fld id="{42C3BFCE-C29D-4F7E-9237-2AF630E34DD3}" type="slidenum">
              <a:rPr lang="en-US" smtClean="0"/>
              <a:t>‹#›</a:t>
            </a:fld>
            <a:endParaRPr lang="en-US"/>
          </a:p>
        </p:txBody>
      </p:sp>
    </p:spTree>
    <p:extLst>
      <p:ext uri="{BB962C8B-B14F-4D97-AF65-F5344CB8AC3E}">
        <p14:creationId xmlns:p14="http://schemas.microsoft.com/office/powerpoint/2010/main" val="1356619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7005E26E-BCB2-4FD5-8FD5-81A5EAE94C21}"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290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5C470-CD19-455C-B830-6D252EAD7FE5}"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84741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5C43C-50D9-4F49-A136-0EFF292F93ED}"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555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53B1A3-0AEF-4064-A724-D27D660C8653}" type="datetime1">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7177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8A5D-2683-4C36-BB17-0E436A5F8C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3FF7F8-B385-4E16-B2F5-A68BA063141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4A215E-55A3-4694-BA65-D9D6CB1815EC}"/>
              </a:ext>
            </a:extLst>
          </p:cNvPr>
          <p:cNvSpPr>
            <a:spLocks noGrp="1"/>
          </p:cNvSpPr>
          <p:nvPr>
            <p:ph type="dt" sz="half" idx="10"/>
          </p:nvPr>
        </p:nvSpPr>
        <p:spPr/>
        <p:txBody>
          <a:bodyPr/>
          <a:lstStyle/>
          <a:p>
            <a:fld id="{A159A449-8D2F-4F1A-847C-090E2685D14E}" type="datetime1">
              <a:rPr lang="en-US" smtClean="0"/>
              <a:t>9/17/2020</a:t>
            </a:fld>
            <a:endParaRPr lang="en-US"/>
          </a:p>
        </p:txBody>
      </p:sp>
      <p:sp>
        <p:nvSpPr>
          <p:cNvPr id="5" name="Footer Placeholder 4">
            <a:extLst>
              <a:ext uri="{FF2B5EF4-FFF2-40B4-BE49-F238E27FC236}">
                <a16:creationId xmlns:a16="http://schemas.microsoft.com/office/drawing/2014/main" id="{655EEDD1-D513-4A11-95F8-5B6D04649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5CDC6-833F-403B-95F2-D86503092098}"/>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3994057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5D0F2-BF66-4A24-9384-A0129B196518}" type="datetime1">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78383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318A6C-4F6B-48D2-BDB0-D7413B3FDB0A}" type="datetime1">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83655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CED-6ECE-4989-B917-9D4D7E6D3C76}" type="datetime1">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53935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570E1-CB40-488E-8C6F-EF4211DFFCB0}" type="datetime1">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745734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CEB6AF-9F5C-43BE-879E-CB9514111250}" type="datetime1">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07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C2E9B8-0487-42E4-B571-744A3D775783}"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5399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52E32D-1E84-43FD-8158-FFFE757EB0E8}" type="datetime1">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073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B787-A412-41DC-976C-D87110F20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228AEF-6770-40E0-9364-A8EE43D30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94A218-48BE-43F9-A586-6C75AE3F6D4B}"/>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5" name="Footer Placeholder 4">
            <a:extLst>
              <a:ext uri="{FF2B5EF4-FFF2-40B4-BE49-F238E27FC236}">
                <a16:creationId xmlns:a16="http://schemas.microsoft.com/office/drawing/2014/main" id="{C18D0190-F7AC-40A4-A9AB-4309D1147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02423-CAF1-4C17-9F4B-C7E8FE4AA615}"/>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2065390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15D2-C05D-4065-A1D1-F659C6E8FF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2E9AF-DD26-4C9B-AA31-C367F14CDB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9E86E-143C-4B7A-83F7-6AF92AB774FE}"/>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5" name="Footer Placeholder 4">
            <a:extLst>
              <a:ext uri="{FF2B5EF4-FFF2-40B4-BE49-F238E27FC236}">
                <a16:creationId xmlns:a16="http://schemas.microsoft.com/office/drawing/2014/main" id="{559C7D8A-76D1-40BF-95E3-37E72151A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69A23-98A7-4B5C-B56F-2EE04B2E4122}"/>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4135583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4A2B-EFD3-4660-9550-5AEEF8DE8B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07542D-1933-4A72-BE95-F14C756C5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0FA95-5E0F-47D8-A82E-5FD2F37610BC}"/>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5" name="Footer Placeholder 4">
            <a:extLst>
              <a:ext uri="{FF2B5EF4-FFF2-40B4-BE49-F238E27FC236}">
                <a16:creationId xmlns:a16="http://schemas.microsoft.com/office/drawing/2014/main" id="{DBC6A64F-6308-40DC-B42A-AEDD39E73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1CDCA-D4A9-4466-8887-30DF1FCD2508}"/>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132352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A465-A832-40AC-8133-17140BFBC6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94F3A-9533-4E6D-A669-9FB975CF6B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AC18E-FE66-4B8A-A461-C586847878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DE28F-2A89-419C-A850-B244A65C1864}"/>
              </a:ext>
            </a:extLst>
          </p:cNvPr>
          <p:cNvSpPr>
            <a:spLocks noGrp="1"/>
          </p:cNvSpPr>
          <p:nvPr>
            <p:ph type="dt" sz="half" idx="10"/>
          </p:nvPr>
        </p:nvSpPr>
        <p:spPr/>
        <p:txBody>
          <a:bodyPr/>
          <a:lstStyle/>
          <a:p>
            <a:fld id="{79A5EB10-E80A-4FE7-BA77-193347003123}" type="datetime1">
              <a:rPr lang="en-US" smtClean="0"/>
              <a:t>9/17/2020</a:t>
            </a:fld>
            <a:endParaRPr lang="en-US"/>
          </a:p>
        </p:txBody>
      </p:sp>
      <p:sp>
        <p:nvSpPr>
          <p:cNvPr id="6" name="Footer Placeholder 5">
            <a:extLst>
              <a:ext uri="{FF2B5EF4-FFF2-40B4-BE49-F238E27FC236}">
                <a16:creationId xmlns:a16="http://schemas.microsoft.com/office/drawing/2014/main" id="{B98325A7-2930-4349-A4B2-CB4691DCE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54CC3-BD8D-4925-9465-BD00BEBA2B3C}"/>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1313373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1DDA-57AD-4DDB-9747-3FFB862F8C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8BF57-5E93-49BD-A551-CC61546549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BC03A-4EF7-4CDB-A135-689B7B040F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B49866-A26C-4091-A99B-98D3C53A136B}"/>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6" name="Footer Placeholder 5">
            <a:extLst>
              <a:ext uri="{FF2B5EF4-FFF2-40B4-BE49-F238E27FC236}">
                <a16:creationId xmlns:a16="http://schemas.microsoft.com/office/drawing/2014/main" id="{B54669AA-D0DA-4371-A6F7-E49D12433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74E82-38EC-42AF-85E1-09DF248DA98D}"/>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2626560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6AC0-9525-4115-8B11-813F4EE820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705C36-DC01-4590-BAB0-2EF4967E0E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134399-3B18-473F-80D0-8A89F1E8A7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E76EEE-EF57-470D-B6C3-7DFFCEAD1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D4409-02FF-48A9-8BAA-EE2741CE5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F5EE2-F9E3-4462-9879-993EC9B364A9}"/>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8" name="Footer Placeholder 7">
            <a:extLst>
              <a:ext uri="{FF2B5EF4-FFF2-40B4-BE49-F238E27FC236}">
                <a16:creationId xmlns:a16="http://schemas.microsoft.com/office/drawing/2014/main" id="{0FD2C40C-B609-4491-97B5-470324FB7B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240044-3B1D-4A0E-B4B1-C6BD7160EEDB}"/>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3558819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8CDC-EB41-4A32-B868-DED75B94EE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9FFB6-001D-489B-9F48-E53C576EA35B}"/>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4" name="Footer Placeholder 3">
            <a:extLst>
              <a:ext uri="{FF2B5EF4-FFF2-40B4-BE49-F238E27FC236}">
                <a16:creationId xmlns:a16="http://schemas.microsoft.com/office/drawing/2014/main" id="{39732C92-8B42-42D6-B252-B6DF2FD5C9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8B40DE-D8AA-4A3D-BB83-7D1347D49A5E}"/>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2202937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D1383-B660-44B9-89DD-5074A2D30E17}"/>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3" name="Footer Placeholder 2">
            <a:extLst>
              <a:ext uri="{FF2B5EF4-FFF2-40B4-BE49-F238E27FC236}">
                <a16:creationId xmlns:a16="http://schemas.microsoft.com/office/drawing/2014/main" id="{DC92D76F-379B-4C25-A16E-27073554F5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F7CD11-B305-4428-913E-EC6793B8FE85}"/>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111745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53EF-D3F1-4AEB-968B-C14AC7965A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F62EE-F07D-4A50-95BC-569672B08D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6244AC-4F4F-460E-882C-BD35DA65C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11851-A5D8-4152-984D-A3602ACF59BD}"/>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6" name="Footer Placeholder 5">
            <a:extLst>
              <a:ext uri="{FF2B5EF4-FFF2-40B4-BE49-F238E27FC236}">
                <a16:creationId xmlns:a16="http://schemas.microsoft.com/office/drawing/2014/main" id="{BF5D45BD-F890-4889-880B-B16E4E0F8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A7F4A-6967-4CF6-9F76-AD7246ED478F}"/>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4255383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C471-C70B-4267-B037-8688A8B94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83A0E2-2D72-492D-A539-7D22238C2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4F5324-BD5E-4201-851B-D4984F682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7998F-3168-4A16-A42F-A8FBCE70CC74}"/>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6" name="Footer Placeholder 5">
            <a:extLst>
              <a:ext uri="{FF2B5EF4-FFF2-40B4-BE49-F238E27FC236}">
                <a16:creationId xmlns:a16="http://schemas.microsoft.com/office/drawing/2014/main" id="{906D8BD8-A0EC-4CE4-8AFA-C6C30840F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15E26-B47D-4EF9-BA38-E41557841FE9}"/>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1005072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AC14-B23A-4BC8-A5B9-4D0C3DF8C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C2522A-2E75-4CE2-93B7-CB9374E889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5CC7E-0248-4A04-AA41-DA9569337527}"/>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5" name="Footer Placeholder 4">
            <a:extLst>
              <a:ext uri="{FF2B5EF4-FFF2-40B4-BE49-F238E27FC236}">
                <a16:creationId xmlns:a16="http://schemas.microsoft.com/office/drawing/2014/main" id="{403B2DCB-ACCC-4BB1-BDD0-66D46B240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88E41-7443-4AE8-BA74-6CA60B7BBA34}"/>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2416188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6F8713-01FB-4DB8-AFCF-77F40A262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879531-AE71-49CC-AC00-734084FEB0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4BCF-3F64-4160-B5AC-BB9E95993439}"/>
              </a:ext>
            </a:extLst>
          </p:cNvPr>
          <p:cNvSpPr>
            <a:spLocks noGrp="1"/>
          </p:cNvSpPr>
          <p:nvPr>
            <p:ph type="dt" sz="half" idx="10"/>
          </p:nvPr>
        </p:nvSpPr>
        <p:spPr/>
        <p:txBody>
          <a:bodyPr/>
          <a:lstStyle/>
          <a:p>
            <a:fld id="{108E1D4E-B98E-48E1-86A3-7121ED334528}" type="datetimeFigureOut">
              <a:rPr lang="en-US" smtClean="0"/>
              <a:t>9/17/2020</a:t>
            </a:fld>
            <a:endParaRPr lang="en-US"/>
          </a:p>
        </p:txBody>
      </p:sp>
      <p:sp>
        <p:nvSpPr>
          <p:cNvPr id="5" name="Footer Placeholder 4">
            <a:extLst>
              <a:ext uri="{FF2B5EF4-FFF2-40B4-BE49-F238E27FC236}">
                <a16:creationId xmlns:a16="http://schemas.microsoft.com/office/drawing/2014/main" id="{17629ADE-30B2-47B2-B62A-695AB10F2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49AB7-DC7B-4931-8294-FBCEAED9A67D}"/>
              </a:ext>
            </a:extLst>
          </p:cNvPr>
          <p:cNvSpPr>
            <a:spLocks noGrp="1"/>
          </p:cNvSpPr>
          <p:nvPr>
            <p:ph type="sldNum" sz="quarter" idx="12"/>
          </p:nvPr>
        </p:nvSpPr>
        <p:spPr/>
        <p:txBody>
          <a:bodyPr/>
          <a:lstStyle/>
          <a:p>
            <a:fld id="{EDAAC8ED-8B6D-4C18-BF23-B6A015CE6745}" type="slidenum">
              <a:rPr lang="en-US" smtClean="0"/>
              <a:t>‹#›</a:t>
            </a:fld>
            <a:endParaRPr lang="en-US"/>
          </a:p>
        </p:txBody>
      </p:sp>
    </p:spTree>
    <p:extLst>
      <p:ext uri="{BB962C8B-B14F-4D97-AF65-F5344CB8AC3E}">
        <p14:creationId xmlns:p14="http://schemas.microsoft.com/office/powerpoint/2010/main" val="2758575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2932176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1404229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A74E-832D-4BA2-91DF-DCACE7E50AFB}"/>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14419-FE42-4E3E-86F8-97A87DD0380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EECB6-FF21-4913-9089-31DCA8B0397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2597F3-FD6D-4166-8D48-CB0BF9029EE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2D1917-1047-4172-894B-0F726608594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EFAE3-9D76-4FFB-8818-265D2825B115}"/>
              </a:ext>
            </a:extLst>
          </p:cNvPr>
          <p:cNvSpPr>
            <a:spLocks noGrp="1"/>
          </p:cNvSpPr>
          <p:nvPr>
            <p:ph type="dt" sz="half" idx="10"/>
          </p:nvPr>
        </p:nvSpPr>
        <p:spPr/>
        <p:txBody>
          <a:bodyPr/>
          <a:lstStyle/>
          <a:p>
            <a:fld id="{89B43ECE-5800-4C1D-A95F-895AD442D69E}" type="datetime1">
              <a:rPr lang="en-US" smtClean="0"/>
              <a:t>9/17/2020</a:t>
            </a:fld>
            <a:endParaRPr lang="en-US"/>
          </a:p>
        </p:txBody>
      </p:sp>
      <p:sp>
        <p:nvSpPr>
          <p:cNvPr id="8" name="Footer Placeholder 7">
            <a:extLst>
              <a:ext uri="{FF2B5EF4-FFF2-40B4-BE49-F238E27FC236}">
                <a16:creationId xmlns:a16="http://schemas.microsoft.com/office/drawing/2014/main" id="{0BF3FC21-CE94-452A-95D7-B2E1BF5214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B4407-9CF9-4475-AFD8-BC01246DD5DF}"/>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2163352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332433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EE77FA-BCD1-4613-8D84-45CEDACDF4F9}"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712637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EE77FA-BCD1-4613-8D84-45CEDACDF4F9}"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1058262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EE77FA-BCD1-4613-8D84-45CEDACDF4F9}" type="datetimeFigureOut">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3967513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E77FA-BCD1-4613-8D84-45CEDACDF4F9}"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2517356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E77FA-BCD1-4613-8D84-45CEDACDF4F9}"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803654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E77FA-BCD1-4613-8D84-45CEDACDF4F9}"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771170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E77FA-BCD1-4613-8D84-45CEDACDF4F9}"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3631377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1683522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273833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4E79-1766-4FEB-B953-A4DD18C67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2C71F9-9853-4B0B-94CE-7BA4C8242AB7}"/>
              </a:ext>
            </a:extLst>
          </p:cNvPr>
          <p:cNvSpPr>
            <a:spLocks noGrp="1"/>
          </p:cNvSpPr>
          <p:nvPr>
            <p:ph type="dt" sz="half" idx="10"/>
          </p:nvPr>
        </p:nvSpPr>
        <p:spPr/>
        <p:txBody>
          <a:bodyPr/>
          <a:lstStyle/>
          <a:p>
            <a:fld id="{979CBFDB-F51B-4865-B1AB-9BB270EFD6DC}" type="datetime1">
              <a:rPr lang="en-US" smtClean="0"/>
              <a:t>9/17/2020</a:t>
            </a:fld>
            <a:endParaRPr lang="en-US"/>
          </a:p>
        </p:txBody>
      </p:sp>
      <p:sp>
        <p:nvSpPr>
          <p:cNvPr id="4" name="Footer Placeholder 3">
            <a:extLst>
              <a:ext uri="{FF2B5EF4-FFF2-40B4-BE49-F238E27FC236}">
                <a16:creationId xmlns:a16="http://schemas.microsoft.com/office/drawing/2014/main" id="{16EF40B4-4688-4770-A9CC-39BDFB1503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BC9098-61C1-42B6-897C-2738A217A5D6}"/>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393149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3225909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7EE77FA-BCD1-4613-8D84-45CEDACDF4F9}"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908801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7EE77FA-BCD1-4613-8D84-45CEDACDF4F9}" type="datetimeFigureOut">
              <a:rPr lang="en-US" smtClean="0"/>
              <a:t>9/17/2020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1183779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1089994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7EE77FA-BCD1-4613-8D84-45CEDACDF4F9}"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730E1CE-AA64-4B0E-835C-8D51103B6697}" type="slidenum">
              <a:rPr lang="en-US" smtClean="0"/>
              <a:t>‹#›</a:t>
            </a:fld>
            <a:endParaRPr lang="en-US"/>
          </a:p>
        </p:txBody>
      </p:sp>
    </p:spTree>
    <p:extLst>
      <p:ext uri="{BB962C8B-B14F-4D97-AF65-F5344CB8AC3E}">
        <p14:creationId xmlns:p14="http://schemas.microsoft.com/office/powerpoint/2010/main" val="687113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4F1A51-7442-40A7-BC78-D90FFAB15DC7}"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2153981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F1A51-7442-40A7-BC78-D90FFAB15DC7}"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2074414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4F1A51-7442-40A7-BC78-D90FFAB15DC7}"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2870491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4F1A51-7442-40A7-BC78-D90FFAB15DC7}"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471536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4F1A51-7442-40A7-BC78-D90FFAB15DC7}"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221082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E3FA51-C3E9-48E7-8FD6-F13A1EE911AC}"/>
              </a:ext>
            </a:extLst>
          </p:cNvPr>
          <p:cNvSpPr>
            <a:spLocks noGrp="1"/>
          </p:cNvSpPr>
          <p:nvPr>
            <p:ph type="dt" sz="half" idx="10"/>
          </p:nvPr>
        </p:nvSpPr>
        <p:spPr/>
        <p:txBody>
          <a:bodyPr/>
          <a:lstStyle/>
          <a:p>
            <a:fld id="{68CEDDDB-807E-43FC-B519-7E3A719CA062}" type="datetime1">
              <a:rPr lang="en-US" smtClean="0"/>
              <a:t>9/17/2020</a:t>
            </a:fld>
            <a:endParaRPr lang="en-US"/>
          </a:p>
        </p:txBody>
      </p:sp>
      <p:sp>
        <p:nvSpPr>
          <p:cNvPr id="3" name="Footer Placeholder 2">
            <a:extLst>
              <a:ext uri="{FF2B5EF4-FFF2-40B4-BE49-F238E27FC236}">
                <a16:creationId xmlns:a16="http://schemas.microsoft.com/office/drawing/2014/main" id="{F0DEF2EC-B37F-468B-A602-7B40A26CA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8D0CDC-12B3-49A1-9E91-F084C76C2D4E}"/>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213011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4F1A51-7442-40A7-BC78-D90FFAB15DC7}" type="datetimeFigureOut">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2872887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4F1A51-7442-40A7-BC78-D90FFAB15DC7}"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6947635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F1A51-7442-40A7-BC78-D90FFAB15DC7}"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4070086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F1A51-7442-40A7-BC78-D90FFAB15DC7}"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1288540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F1A51-7442-40A7-BC78-D90FFAB15DC7}"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350351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F1A51-7442-40A7-BC78-D90FFAB15DC7}"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ABE8C-97F7-4B39-92D3-374143A6E43F}" type="slidenum">
              <a:rPr lang="en-US" smtClean="0"/>
              <a:t>‹#›</a:t>
            </a:fld>
            <a:endParaRPr lang="en-US"/>
          </a:p>
        </p:txBody>
      </p:sp>
    </p:spTree>
    <p:extLst>
      <p:ext uri="{BB962C8B-B14F-4D97-AF65-F5344CB8AC3E}">
        <p14:creationId xmlns:p14="http://schemas.microsoft.com/office/powerpoint/2010/main" val="2830692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CB9A9-3F71-43FF-A02B-733BABFE4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CEE948-155D-44BC-9607-2801AEE19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8871A6-4C9B-4301-A75B-1D0B22FF4CEA}"/>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5" name="Footer Placeholder 4">
            <a:extLst>
              <a:ext uri="{FF2B5EF4-FFF2-40B4-BE49-F238E27FC236}">
                <a16:creationId xmlns:a16="http://schemas.microsoft.com/office/drawing/2014/main" id="{65670717-E4AB-420A-A677-662818E12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1ED4E-7362-48A1-B666-DC76827E94CE}"/>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409108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F300-A9E2-4BC7-9552-C7E6F2DB0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E8356-B718-4041-AF4F-9EE97F29DC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93AC4-7480-437B-92AE-FE814FE4CA60}"/>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5" name="Footer Placeholder 4">
            <a:extLst>
              <a:ext uri="{FF2B5EF4-FFF2-40B4-BE49-F238E27FC236}">
                <a16:creationId xmlns:a16="http://schemas.microsoft.com/office/drawing/2014/main" id="{E6B4900E-ACBC-49C4-AFBA-85ADB3E20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68949-DB74-4777-9E2C-78C9878BC15D}"/>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304869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DA87-FA25-4F28-93C6-1798A7D1DA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96418-5296-4898-B23B-9C3C79839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9367B5-9B2A-4E25-9EDD-F43B58E9B0D0}"/>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5" name="Footer Placeholder 4">
            <a:extLst>
              <a:ext uri="{FF2B5EF4-FFF2-40B4-BE49-F238E27FC236}">
                <a16:creationId xmlns:a16="http://schemas.microsoft.com/office/drawing/2014/main" id="{B3475087-BC13-462C-82DF-6902F05F1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8413C-61AD-41D9-81E0-731ECCB57D94}"/>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043172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9CE0-E30D-4CCD-8006-D248A4156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274E3B-5FE0-4944-AF25-C1B84796D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013E3-0C0B-41E3-A50B-FB520D6BE3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32A53E-85AA-452A-967B-C28E721BFE0E}"/>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6" name="Footer Placeholder 5">
            <a:extLst>
              <a:ext uri="{FF2B5EF4-FFF2-40B4-BE49-F238E27FC236}">
                <a16:creationId xmlns:a16="http://schemas.microsoft.com/office/drawing/2014/main" id="{E56FEB79-E8E1-4AAF-B6F7-885FE4A7D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9E5DD-6D13-40C0-A718-F04B1A497F12}"/>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309387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354D-9EDC-4E00-A23C-2C8DB116D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35028D-FB06-4577-BA5B-089B4C1A892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93F2F0-D16F-446D-A13E-35B9F3DFC49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23AA0-F888-4D36-8FE4-40FB52467D64}"/>
              </a:ext>
            </a:extLst>
          </p:cNvPr>
          <p:cNvSpPr>
            <a:spLocks noGrp="1"/>
          </p:cNvSpPr>
          <p:nvPr>
            <p:ph type="dt" sz="half" idx="10"/>
          </p:nvPr>
        </p:nvSpPr>
        <p:spPr/>
        <p:txBody>
          <a:bodyPr/>
          <a:lstStyle/>
          <a:p>
            <a:fld id="{F9B8DB72-45BB-4A06-813B-79EE2EFC1D14}" type="datetime1">
              <a:rPr lang="en-US" smtClean="0"/>
              <a:t>9/17/2020</a:t>
            </a:fld>
            <a:endParaRPr lang="en-US"/>
          </a:p>
        </p:txBody>
      </p:sp>
      <p:sp>
        <p:nvSpPr>
          <p:cNvPr id="6" name="Footer Placeholder 5">
            <a:extLst>
              <a:ext uri="{FF2B5EF4-FFF2-40B4-BE49-F238E27FC236}">
                <a16:creationId xmlns:a16="http://schemas.microsoft.com/office/drawing/2014/main" id="{470B457A-3361-46F1-9A9C-3934B42B1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6C0E1-E2D0-4807-A142-6EB35576B428}"/>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23250076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D791-861E-4E7C-8C7B-E9576729D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A060F2-9699-4061-8255-2DE073CE7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F9F1B5-03AB-4D04-8FCA-281071243E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B0C10-A816-4B8A-9498-364D48C1E1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ADB88C-B46E-4CF5-BEF4-89F2A06FC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54AA2-F5F6-43F9-88FA-0B27C61E1B65}"/>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8" name="Footer Placeholder 7">
            <a:extLst>
              <a:ext uri="{FF2B5EF4-FFF2-40B4-BE49-F238E27FC236}">
                <a16:creationId xmlns:a16="http://schemas.microsoft.com/office/drawing/2014/main" id="{5D154AA5-F7CD-4006-9B32-D137D178F1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7386A4-C3BE-4094-A1D2-7E5EC7893384}"/>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379134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5E05-C5F5-494B-962D-8ED4C1A647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79279F-3EC7-44F7-AE4A-4B0F2CE1BF06}"/>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4" name="Footer Placeholder 3">
            <a:extLst>
              <a:ext uri="{FF2B5EF4-FFF2-40B4-BE49-F238E27FC236}">
                <a16:creationId xmlns:a16="http://schemas.microsoft.com/office/drawing/2014/main" id="{FD5C1C0C-6CE2-49EE-862B-EEB860A01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412E50-88F2-4163-A66B-24CCDF9C477D}"/>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883694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79F206-6F97-4E1C-9F6E-C14708CFF0B1}"/>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3" name="Footer Placeholder 2">
            <a:extLst>
              <a:ext uri="{FF2B5EF4-FFF2-40B4-BE49-F238E27FC236}">
                <a16:creationId xmlns:a16="http://schemas.microsoft.com/office/drawing/2014/main" id="{81F8895D-6AA5-4E55-9F88-367429ACD2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7748C4-8E3E-4148-9211-94BDB7AE7B1F}"/>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141084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1FC4-19A0-4A52-80DC-6038E7CBA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BCF598-5B9C-42BD-B329-3998AE77C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AFA21C-465E-4E9B-9994-4209C84B0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D5243-A3E7-4AC6-A9F0-7C09C7070E09}"/>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6" name="Footer Placeholder 5">
            <a:extLst>
              <a:ext uri="{FF2B5EF4-FFF2-40B4-BE49-F238E27FC236}">
                <a16:creationId xmlns:a16="http://schemas.microsoft.com/office/drawing/2014/main" id="{D1221FAE-E5BC-47CB-B1C2-8683455EF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22837-2C3E-4ACC-8F0D-F6D6568DED8C}"/>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1082067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2B55-E31F-4E63-9800-054B521D11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1FA5D-2B49-4A76-856B-0D87ED3F7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132C78-B699-48E7-B90D-4126926C1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A6F20-3770-4127-8551-AD8E2265A9DF}"/>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6" name="Footer Placeholder 5">
            <a:extLst>
              <a:ext uri="{FF2B5EF4-FFF2-40B4-BE49-F238E27FC236}">
                <a16:creationId xmlns:a16="http://schemas.microsoft.com/office/drawing/2014/main" id="{9429C54A-6C1F-4AB6-9EFD-368A561515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7F9FCB-DE2F-4209-9966-E58C711F2317}"/>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42153632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CA7B-4E79-4104-9D5A-36273DFC70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433CD-607A-4A4D-9C3A-B0ABD04FD3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DBDE3-9AD7-4EB5-99C3-A60193BA2128}"/>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5" name="Footer Placeholder 4">
            <a:extLst>
              <a:ext uri="{FF2B5EF4-FFF2-40B4-BE49-F238E27FC236}">
                <a16:creationId xmlns:a16="http://schemas.microsoft.com/office/drawing/2014/main" id="{EC6DBB6B-F08D-4F85-8253-2CA2081B6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4E606-6BB8-4C4A-8DA9-26C76F940410}"/>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28387891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31ED83-2558-44C3-A60B-899992382F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9ED9D5-072D-41D2-83BB-574459F375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3F859-3A08-4D7B-B20D-1E71D017FD63}"/>
              </a:ext>
            </a:extLst>
          </p:cNvPr>
          <p:cNvSpPr>
            <a:spLocks noGrp="1"/>
          </p:cNvSpPr>
          <p:nvPr>
            <p:ph type="dt" sz="half" idx="10"/>
          </p:nvPr>
        </p:nvSpPr>
        <p:spPr/>
        <p:txBody>
          <a:bodyPr/>
          <a:lstStyle/>
          <a:p>
            <a:fld id="{DF7308AD-B272-4B9F-8B2A-DA30FF772AF1}" type="datetimeFigureOut">
              <a:rPr lang="en-US" smtClean="0"/>
              <a:t>9/17/2020</a:t>
            </a:fld>
            <a:endParaRPr lang="en-US"/>
          </a:p>
        </p:txBody>
      </p:sp>
      <p:sp>
        <p:nvSpPr>
          <p:cNvPr id="5" name="Footer Placeholder 4">
            <a:extLst>
              <a:ext uri="{FF2B5EF4-FFF2-40B4-BE49-F238E27FC236}">
                <a16:creationId xmlns:a16="http://schemas.microsoft.com/office/drawing/2014/main" id="{BA024B49-5CCC-4636-AAE5-1D13938E5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1E3FF-891D-4A70-821F-FA72004CE0AD}"/>
              </a:ext>
            </a:extLst>
          </p:cNvPr>
          <p:cNvSpPr>
            <a:spLocks noGrp="1"/>
          </p:cNvSpPr>
          <p:nvPr>
            <p:ph type="sldNum" sz="quarter" idx="12"/>
          </p:nvPr>
        </p:nvSpPr>
        <p:spPr/>
        <p:txBody>
          <a:bodyPr/>
          <a:lstStyle/>
          <a:p>
            <a:fld id="{DADD9CAA-F77B-423C-AC2F-182321BF86F8}" type="slidenum">
              <a:rPr lang="en-US" smtClean="0"/>
              <a:t>‹#›</a:t>
            </a:fld>
            <a:endParaRPr lang="en-US"/>
          </a:p>
        </p:txBody>
      </p:sp>
    </p:spTree>
    <p:extLst>
      <p:ext uri="{BB962C8B-B14F-4D97-AF65-F5344CB8AC3E}">
        <p14:creationId xmlns:p14="http://schemas.microsoft.com/office/powerpoint/2010/main" val="259189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EA4A-04B5-487B-9FEE-3D65D0A86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E6B29-02C3-4346-BA2D-A317D8F2AB7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ACE0F1C-C742-4C7D-99C4-ECBBD9E4B2B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01413-3F0F-4A61-95CE-9793C2A4B30C}"/>
              </a:ext>
            </a:extLst>
          </p:cNvPr>
          <p:cNvSpPr>
            <a:spLocks noGrp="1"/>
          </p:cNvSpPr>
          <p:nvPr>
            <p:ph type="dt" sz="half" idx="10"/>
          </p:nvPr>
        </p:nvSpPr>
        <p:spPr/>
        <p:txBody>
          <a:bodyPr/>
          <a:lstStyle/>
          <a:p>
            <a:fld id="{A66D08BE-A45A-404C-9419-11B0993E68BD}" type="datetime1">
              <a:rPr lang="en-US" smtClean="0"/>
              <a:t>9/17/2020</a:t>
            </a:fld>
            <a:endParaRPr lang="en-US"/>
          </a:p>
        </p:txBody>
      </p:sp>
      <p:sp>
        <p:nvSpPr>
          <p:cNvPr id="6" name="Footer Placeholder 5">
            <a:extLst>
              <a:ext uri="{FF2B5EF4-FFF2-40B4-BE49-F238E27FC236}">
                <a16:creationId xmlns:a16="http://schemas.microsoft.com/office/drawing/2014/main" id="{25332831-B05A-459E-BD72-0306981B8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CA9A7-8181-4B19-A54C-EA74AE9344F1}"/>
              </a:ext>
            </a:extLst>
          </p:cNvPr>
          <p:cNvSpPr>
            <a:spLocks noGrp="1"/>
          </p:cNvSpPr>
          <p:nvPr>
            <p:ph type="sldNum" sz="quarter" idx="12"/>
          </p:nvPr>
        </p:nvSpPr>
        <p:spPr/>
        <p:txBody>
          <a:bodyPr/>
          <a:lstStyle/>
          <a:p>
            <a:fld id="{306E5ACA-BDE8-4086-814D-8DCD6380C27C}" type="slidenum">
              <a:rPr lang="en-US" smtClean="0"/>
              <a:t>‹#›</a:t>
            </a:fld>
            <a:endParaRPr lang="en-US"/>
          </a:p>
        </p:txBody>
      </p:sp>
    </p:spTree>
    <p:extLst>
      <p:ext uri="{BB962C8B-B14F-4D97-AF65-F5344CB8AC3E}">
        <p14:creationId xmlns:p14="http://schemas.microsoft.com/office/powerpoint/2010/main" val="3105684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3.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FC5D5A-E2D9-4313-9DFE-3B1B3AB6428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1C007A-BD21-44BA-A94B-1FABE5E05A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93603-DB2E-450F-954E-82F05755D8D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B9877-B06C-4D61-A7DC-5197FFA98F21}" type="datetime1">
              <a:rPr lang="en-US" smtClean="0"/>
              <a:t>9/17/2020</a:t>
            </a:fld>
            <a:endParaRPr lang="en-US"/>
          </a:p>
        </p:txBody>
      </p:sp>
      <p:sp>
        <p:nvSpPr>
          <p:cNvPr id="5" name="Footer Placeholder 4">
            <a:extLst>
              <a:ext uri="{FF2B5EF4-FFF2-40B4-BE49-F238E27FC236}">
                <a16:creationId xmlns:a16="http://schemas.microsoft.com/office/drawing/2014/main" id="{2AD50AFE-FCD6-4030-9EE6-9F7062152D0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CB1EA-1F6A-4320-9231-67CB02FE6C5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E5ACA-BDE8-4086-814D-8DCD6380C27C}" type="slidenum">
              <a:rPr lang="en-US" smtClean="0"/>
              <a:t>‹#›</a:t>
            </a:fld>
            <a:endParaRPr lang="en-US"/>
          </a:p>
        </p:txBody>
      </p:sp>
    </p:spTree>
    <p:extLst>
      <p:ext uri="{BB962C8B-B14F-4D97-AF65-F5344CB8AC3E}">
        <p14:creationId xmlns:p14="http://schemas.microsoft.com/office/powerpoint/2010/main" val="3113906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676A5-AAF7-4F67-B190-082FCC63C587}"/>
              </a:ext>
            </a:extLst>
          </p:cNvPr>
          <p:cNvSpPr>
            <a:spLocks noGrp="1"/>
          </p:cNvSpPr>
          <p:nvPr>
            <p:ph type="sldNum" sz="quarter" idx="4"/>
          </p:nvPr>
        </p:nvSpPr>
        <p:spPr>
          <a:xfrm>
            <a:off x="11562460" y="5587229"/>
            <a:ext cx="457912"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CE657FF8-79FC-4578-9517-F47AA17FE6EA}" type="slidenum">
              <a:rPr lang="en-US" smtClean="0"/>
              <a:pPr/>
              <a:t>‹#›</a:t>
            </a:fld>
            <a:endParaRPr lang="en-US"/>
          </a:p>
        </p:txBody>
      </p:sp>
    </p:spTree>
    <p:extLst>
      <p:ext uri="{BB962C8B-B14F-4D97-AF65-F5344CB8AC3E}">
        <p14:creationId xmlns:p14="http://schemas.microsoft.com/office/powerpoint/2010/main" val="82983202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54CACA-EB74-4D0A-BE4C-B6E0CD49F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456A9F-8309-4D55-9FAF-FC8DC2808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66E53-90FC-4554-A193-DAE37B79B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B3159-FC46-4AC2-A16A-84DB7B76BBA0}" type="datetimeFigureOut">
              <a:rPr lang="en-US" smtClean="0"/>
              <a:t>9/17/2020</a:t>
            </a:fld>
            <a:endParaRPr lang="en-US"/>
          </a:p>
        </p:txBody>
      </p:sp>
      <p:sp>
        <p:nvSpPr>
          <p:cNvPr id="5" name="Footer Placeholder 4">
            <a:extLst>
              <a:ext uri="{FF2B5EF4-FFF2-40B4-BE49-F238E27FC236}">
                <a16:creationId xmlns:a16="http://schemas.microsoft.com/office/drawing/2014/main" id="{C62ADD85-119F-4A11-8A59-113DAED519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0F2CE6-DC3C-437C-9027-FBAC473630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3BFCE-C29D-4F7E-9237-2AF630E34DD3}" type="slidenum">
              <a:rPr lang="en-US" smtClean="0"/>
              <a:t>‹#›</a:t>
            </a:fld>
            <a:endParaRPr lang="en-US"/>
          </a:p>
        </p:txBody>
      </p:sp>
    </p:spTree>
    <p:extLst>
      <p:ext uri="{BB962C8B-B14F-4D97-AF65-F5344CB8AC3E}">
        <p14:creationId xmlns:p14="http://schemas.microsoft.com/office/powerpoint/2010/main" val="406769030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7EE424C-FCA3-4EDD-B274-8E055D649B7D}" type="datetime1">
              <a:rPr lang="en-US" smtClean="0"/>
              <a:t>9/17/2020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35754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B0A0A-2DFD-432A-92B1-9EA47FBD9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AE833-FB06-47F6-890A-7BB6B9C8C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F4179-F200-4433-849B-757B23096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E1D4E-B98E-48E1-86A3-7121ED334528}" type="datetimeFigureOut">
              <a:rPr lang="en-US" smtClean="0"/>
              <a:t>9/17/2020</a:t>
            </a:fld>
            <a:endParaRPr lang="en-US"/>
          </a:p>
        </p:txBody>
      </p:sp>
      <p:sp>
        <p:nvSpPr>
          <p:cNvPr id="5" name="Footer Placeholder 4">
            <a:extLst>
              <a:ext uri="{FF2B5EF4-FFF2-40B4-BE49-F238E27FC236}">
                <a16:creationId xmlns:a16="http://schemas.microsoft.com/office/drawing/2014/main" id="{FC821AC3-A7E4-4D60-9777-13BEF5227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3FACA9-D11D-467E-A020-0636042EE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AC8ED-8B6D-4C18-BF23-B6A015CE6745}" type="slidenum">
              <a:rPr lang="en-US" smtClean="0"/>
              <a:t>‹#›</a:t>
            </a:fld>
            <a:endParaRPr lang="en-US"/>
          </a:p>
        </p:txBody>
      </p:sp>
    </p:spTree>
    <p:extLst>
      <p:ext uri="{BB962C8B-B14F-4D97-AF65-F5344CB8AC3E}">
        <p14:creationId xmlns:p14="http://schemas.microsoft.com/office/powerpoint/2010/main" val="210047362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7EE77FA-BCD1-4613-8D84-45CEDACDF4F9}" type="datetimeFigureOut">
              <a:rPr lang="en-US" smtClean="0"/>
              <a:t>9/17/2020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730E1CE-AA64-4B0E-835C-8D51103B6697}" type="slidenum">
              <a:rPr lang="en-US" smtClean="0"/>
              <a:t>‹#›</a:t>
            </a:fld>
            <a:endParaRPr lang="en-US"/>
          </a:p>
        </p:txBody>
      </p:sp>
    </p:spTree>
    <p:extLst>
      <p:ext uri="{BB962C8B-B14F-4D97-AF65-F5344CB8AC3E}">
        <p14:creationId xmlns:p14="http://schemas.microsoft.com/office/powerpoint/2010/main" val="365911294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F1A51-7442-40A7-BC78-D90FFAB15DC7}" type="datetimeFigureOut">
              <a:rPr lang="en-US" smtClean="0"/>
              <a:t>9/17/2020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ABE8C-97F7-4B39-92D3-374143A6E43F}" type="slidenum">
              <a:rPr lang="en-US" smtClean="0"/>
              <a:t>‹#›</a:t>
            </a:fld>
            <a:endParaRPr lang="en-US"/>
          </a:p>
        </p:txBody>
      </p:sp>
    </p:spTree>
    <p:extLst>
      <p:ext uri="{BB962C8B-B14F-4D97-AF65-F5344CB8AC3E}">
        <p14:creationId xmlns:p14="http://schemas.microsoft.com/office/powerpoint/2010/main" val="202062131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9E85A-A4CF-423D-B124-999AE62C2B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9BE44B-24B1-46C8-BE5C-8755CD2228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66CE5-8357-48E5-BFF2-19259B355E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308AD-B272-4B9F-8B2A-DA30FF772AF1}" type="datetimeFigureOut">
              <a:rPr lang="en-US" smtClean="0"/>
              <a:t>9/17/2020</a:t>
            </a:fld>
            <a:endParaRPr lang="en-US"/>
          </a:p>
        </p:txBody>
      </p:sp>
      <p:sp>
        <p:nvSpPr>
          <p:cNvPr id="5" name="Footer Placeholder 4">
            <a:extLst>
              <a:ext uri="{FF2B5EF4-FFF2-40B4-BE49-F238E27FC236}">
                <a16:creationId xmlns:a16="http://schemas.microsoft.com/office/drawing/2014/main" id="{927354C1-A489-4A71-B850-396C871DA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179555-EA93-4A7B-84BE-CE27BAB84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D9CAA-F77B-423C-AC2F-182321BF86F8}" type="slidenum">
              <a:rPr lang="en-US" smtClean="0"/>
              <a:t>‹#›</a:t>
            </a:fld>
            <a:endParaRPr lang="en-US"/>
          </a:p>
        </p:txBody>
      </p:sp>
    </p:spTree>
    <p:extLst>
      <p:ext uri="{BB962C8B-B14F-4D97-AF65-F5344CB8AC3E}">
        <p14:creationId xmlns:p14="http://schemas.microsoft.com/office/powerpoint/2010/main" val="373689817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hyperlink" Target="mailto:DAL@alleghenycounty.us" TargetMode="External"/><Relationship Id="rId2" Type="http://schemas.openxmlformats.org/officeDocument/2006/relationships/image" Target="../media/image17.png"/><Relationship Id="rId1" Type="http://schemas.openxmlformats.org/officeDocument/2006/relationships/slideLayout" Target="../slideLayouts/slideLayout71.xml"/><Relationship Id="rId5" Type="http://schemas.openxmlformats.org/officeDocument/2006/relationships/hyperlink" Target="mailto:CVAdmin@alleghenycounty.us"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hyperlink" Target="https://www.alleghenycounty.us/Human-Services/Resources/Doing-Business/Solicitations-(RFP/RFQ/RFI).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uc.pa.gov/unemployment-benefits/file/Pages/File%20a%20Biweekly%20Claim.aspx" TargetMode="External"/><Relationship Id="rId2" Type="http://schemas.openxmlformats.org/officeDocument/2006/relationships/hyperlink" Target="https://www.uc.pa.gov/unemployment-benefits/file/Pages/LWA.aspx#:~:text=%E2%80%8BLost%20Wages%20Assistance%20Program,)%20because%20of%20COVID%2D1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coronavirus/2019-ncov/covid-eviction-declaration.html" TargetMode="External"/><Relationship Id="rId2" Type="http://schemas.openxmlformats.org/officeDocument/2006/relationships/hyperlink" Target="https://www.alleghenycourts.us/downloads/administration/Final_Temp_LT_Emergency_Operations_Procedures_090420.pdf" TargetMode="External"/><Relationship Id="rId1" Type="http://schemas.openxmlformats.org/officeDocument/2006/relationships/slideLayout" Target="../slideLayouts/slideLayout2.xml"/><Relationship Id="rId4" Type="http://schemas.openxmlformats.org/officeDocument/2006/relationships/hyperlink" Target="https://www.federalregister.gov/documents/2020/09/04/2020-19654/temporary-halt-in-residential-evictions-to-prevent-the-further-spread-of-covid-1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Kathy.Heinz@alleghenycounty.us" TargetMode="External"/><Relationship Id="rId2" Type="http://schemas.openxmlformats.org/officeDocument/2006/relationships/hyperlink" Target="mailto:Dan.Evancho@alleghenycounty.us" TargetMode="Externa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hyperlink" Target="http://unsuckdcmetro.blogspot.com/2012/09/glimmers-of-hope.html" TargetMode="External"/><Relationship Id="rId2" Type="http://schemas.openxmlformats.org/officeDocument/2006/relationships/image" Target="../media/image26.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hyperlink" Target="http://Registhttps:/pghrecoverywalk.org/" TargetMode="External"/><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mailto:westernpa@afsp.org" TargetMode="External"/><Relationship Id="rId2" Type="http://schemas.openxmlformats.org/officeDocument/2006/relationships/image" Target="../media/image29.png"/><Relationship Id="rId1" Type="http://schemas.openxmlformats.org/officeDocument/2006/relationships/slideLayout" Target="../slideLayouts/slideLayout27.xml"/><Relationship Id="rId4" Type="http://schemas.openxmlformats.org/officeDocument/2006/relationships/hyperlink" Target="https://gcc02.safelinks.protection.outlook.com/?url=https%3A%2F%2Fafsp.org%2Fpittsburgh&amp;data=02%7C01%7Camy.wienand%40alleghenycounty.us%7C416c987f8e7d4efa059108d855b03876%7Ce0273d12e4cb4eb19f708bba16fb968d%7C0%7C0%7C637353562641509900&amp;sdata=1FxY%2BoRxrf4GVkLBz2qql2wkN93dz0xKt2RZkWVxdAg%3D&amp;reserved=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health.pa.gov/topics/disease/coronavirus/Pages/Monitoring-Dashboard.asp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oleObject2.bin"/><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9.emf"/><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8.e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hyperlink" Target="https://www.alleghenycounty.us/healthdepartment/index.aspx" TargetMode="External"/><Relationship Id="rId7" Type="http://schemas.openxmlformats.org/officeDocument/2006/relationships/image" Target="../media/image4.png"/><Relationship Id="rId2" Type="http://schemas.openxmlformats.org/officeDocument/2006/relationships/hyperlink" Target="mailto:DHS-COVID19Planning@alleghenycounty.us" TargetMode="External"/><Relationship Id="rId1" Type="http://schemas.openxmlformats.org/officeDocument/2006/relationships/slideLayout" Target="../slideLayouts/slideLayout2.xml"/><Relationship Id="rId6" Type="http://schemas.openxmlformats.org/officeDocument/2006/relationships/hyperlink" Target="mailto:Laura.Brigido@alleghenycounty.us" TargetMode="External"/><Relationship Id="rId5" Type="http://schemas.openxmlformats.org/officeDocument/2006/relationships/hyperlink" Target="mailto:Kathy.Heinz@alleghenycounty.us" TargetMode="External"/><Relationship Id="rId4" Type="http://schemas.openxmlformats.org/officeDocument/2006/relationships/hyperlink" Target="mailto:Dan.Evancho@alleghenycounty.u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alleghenycounty.us/news/index.aspx" TargetMode="Externa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acebook.com/SquirrelHillHealthCenter/?fref=mentions&amp;__xts__%5B0%5D=68.ARBDMHQ42d7N71jn69WVBJYburuBixVrhAuLDNttIhSK5qKZ_v6jzImv1BhgJa_kDMyLV7ObjB97Vb41oeRNhBUyGz9JlprlBUIycYMLbYWqp-a13qBSYF_P1zPvJ4zjFoGHSMeGkxzRZ2YPMnrkzz1xw2VDQDNWD6Hzh8zkOfh-kY8nEOzd2pBERrhP_QkblxXMeNnPDJx7p9a9yL3hounn9K9p9aOQQRFwZb3b2JaPp37eXyBJVfXgdarvgYtKcfWiZ6I5xfWZ2RJ7PMj2E2fa_JBzXpgK0JGaBTyMLvKlf0nYfNR5aaybBQNhXz2sdU4v4nDW6YOdMXUm0xuUwgc&amp;__tn__=K-R" TargetMode="External"/><Relationship Id="rId1" Type="http://schemas.openxmlformats.org/officeDocument/2006/relationships/slideLayout" Target="../slideLayouts/slideLayout38.xml"/><Relationship Id="rId6" Type="http://schemas.openxmlformats.org/officeDocument/2006/relationships/hyperlink" Target="https://www.facebook.com/AHNToday/?fref=mentions&amp;__xts__%5B0%5D=68.ARBDMHQ42d7N71jn69WVBJYburuBixVrhAuLDNttIhSK5qKZ_v6jzImv1BhgJa_kDMyLV7ObjB97Vb41oeRNhBUyGz9JlprlBUIycYMLbYWqp-a13qBSYF_P1zPvJ4zjFoGHSMeGkxzRZ2YPMnrkzz1xw2VDQDNWD6Hzh8zkOfh-kY8nEOzd2pBERrhP_QkblxXMeNnPDJx7p9a9yL3hounn9K9p9aOQQRFwZb3b2JaPp37eXyBJVfXgdarvgYtKcfWiZ6I5xfWZ2RJ7PMj2E2fa_JBzXpgK0JGaBTyMLvKlf0nYfNR5aaybBQNhXz2sdU4v4nDW6YOdMXUm0xuUwgc&amp;__tn__=K-R" TargetMode="External"/><Relationship Id="rId5" Type="http://schemas.openxmlformats.org/officeDocument/2006/relationships/hyperlink" Target="https://twitter.com/healthallegheny" TargetMode="External"/><Relationship Id="rId4" Type="http://schemas.openxmlformats.org/officeDocument/2006/relationships/hyperlink" Target="https://www.facebook.com/AlleghenyCountyHealt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ssg.github.io/voter-protection/index.html#page-top"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hyperlink" Target="https://alleghenyvotes.com/" TargetMode="External"/><Relationship Id="rId13" Type="http://schemas.openxmlformats.org/officeDocument/2006/relationships/image" Target="../media/image14.png"/><Relationship Id="rId3" Type="http://schemas.openxmlformats.org/officeDocument/2006/relationships/hyperlink" Target="https://www.alleghenycounty.us/elections/poll-workers.aspx" TargetMode="External"/><Relationship Id="rId7" Type="http://schemas.openxmlformats.org/officeDocument/2006/relationships/hyperlink" Target="https://alleghenycounty25048.activehosted.com/f/21" TargetMode="External"/><Relationship Id="rId12" Type="http://schemas.openxmlformats.org/officeDocument/2006/relationships/hyperlink" Target="https://www.pavoterservices.pa.gov/OnlineAbsenteeApplication/#/OnlineAbsenteeBegi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watch?v=oFZY1cUyhJw&amp;feature=youtu.be" TargetMode="External"/><Relationship Id="rId11" Type="http://schemas.openxmlformats.org/officeDocument/2006/relationships/hyperlink" Target="https://www.alleghenycounty.us/uploadedFiles/Allegheny_Home/Dept-Content/Elections/Docs/Absentee_Ballot_Application.pdf" TargetMode="External"/><Relationship Id="rId5" Type="http://schemas.openxmlformats.org/officeDocument/2006/relationships/hyperlink" Target="https://www.alleghenycounty.us/elections/student-poll-worker-program.aspx" TargetMode="External"/><Relationship Id="rId10" Type="http://schemas.openxmlformats.org/officeDocument/2006/relationships/hyperlink" Target="https://www.pavoterservices.pa.gov/pages/voterregistrationstatus.aspx" TargetMode="External"/><Relationship Id="rId4" Type="http://schemas.openxmlformats.org/officeDocument/2006/relationships/hyperlink" Target="https://alleghenycounty.mycusthelp.com/WEBAPP/_rs/RequestOpen.aspx?rqst=80" TargetMode="External"/><Relationship Id="rId9" Type="http://schemas.openxmlformats.org/officeDocument/2006/relationships/hyperlink" Target="https://www.pavoterservices.pa.gov/Pages/VoterRegistrationApplication.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A35E-428C-4F5F-B7AE-2965709A6D38}"/>
              </a:ext>
            </a:extLst>
          </p:cNvPr>
          <p:cNvSpPr>
            <a:spLocks noGrp="1"/>
          </p:cNvSpPr>
          <p:nvPr>
            <p:ph type="ctrTitle"/>
          </p:nvPr>
        </p:nvSpPr>
        <p:spPr>
          <a:xfrm>
            <a:off x="902899" y="1110861"/>
            <a:ext cx="9144000" cy="1151022"/>
          </a:xfrm>
        </p:spPr>
        <p:txBody>
          <a:bodyPr/>
          <a:lstStyle/>
          <a:p>
            <a:r>
              <a:rPr lang="en-US" b="1"/>
              <a:t>DHS Provider Briefings</a:t>
            </a:r>
            <a:endParaRPr lang="en-US"/>
          </a:p>
        </p:txBody>
      </p:sp>
      <p:sp>
        <p:nvSpPr>
          <p:cNvPr id="3" name="Subtitle 2">
            <a:extLst>
              <a:ext uri="{FF2B5EF4-FFF2-40B4-BE49-F238E27FC236}">
                <a16:creationId xmlns:a16="http://schemas.microsoft.com/office/drawing/2014/main" id="{E600FC64-1EB0-4642-82E4-A8967658DFA2}"/>
              </a:ext>
            </a:extLst>
          </p:cNvPr>
          <p:cNvSpPr>
            <a:spLocks noGrp="1"/>
          </p:cNvSpPr>
          <p:nvPr>
            <p:ph type="subTitle" idx="1"/>
          </p:nvPr>
        </p:nvSpPr>
        <p:spPr>
          <a:xfrm>
            <a:off x="508436" y="2679838"/>
            <a:ext cx="10680493" cy="1435184"/>
          </a:xfrm>
        </p:spPr>
        <p:txBody>
          <a:bodyPr vert="horz" lIns="91440" tIns="45720" rIns="91440" bIns="45720" rtlCol="0" anchor="t">
            <a:normAutofit/>
          </a:bodyPr>
          <a:lstStyle/>
          <a:p>
            <a:r>
              <a:rPr lang="en-US" dirty="0"/>
              <a:t> Thursday 9/17/20</a:t>
            </a:r>
          </a:p>
          <a:p>
            <a:endParaRPr lang="en-US"/>
          </a:p>
          <a:p>
            <a:endParaRPr lang="en-US">
              <a:cs typeface="Calibri"/>
            </a:endParaRPr>
          </a:p>
          <a:p>
            <a:endParaRPr lang="en-US">
              <a:cs typeface="Calibri"/>
            </a:endParaRPr>
          </a:p>
          <a:p>
            <a:endParaRPr lang="en-US">
              <a:solidFill>
                <a:srgbClr val="000000"/>
              </a:solidFill>
              <a:cs typeface="Calibri" panose="020F0502020204030204"/>
            </a:endParaRPr>
          </a:p>
          <a:p>
            <a:endParaRPr lang="en-US">
              <a:solidFill>
                <a:srgbClr val="FF0000"/>
              </a:solidFill>
              <a:cs typeface="Calibri" panose="020F0502020204030204"/>
            </a:endParaRPr>
          </a:p>
        </p:txBody>
      </p:sp>
      <p:pic>
        <p:nvPicPr>
          <p:cNvPr id="4" name="Picture 3">
            <a:extLst>
              <a:ext uri="{FF2B5EF4-FFF2-40B4-BE49-F238E27FC236}">
                <a16:creationId xmlns:a16="http://schemas.microsoft.com/office/drawing/2014/main" id="{16431B2C-ED38-4737-9EA3-13FB89BBBA64}"/>
              </a:ext>
            </a:extLst>
          </p:cNvPr>
          <p:cNvPicPr>
            <a:picLocks noChangeAspect="1"/>
          </p:cNvPicPr>
          <p:nvPr/>
        </p:nvPicPr>
        <p:blipFill rotWithShape="1">
          <a:blip r:embed="rId3">
            <a:extLst>
              <a:ext uri="{28A0092B-C50C-407E-A947-70E740481C1C}">
                <a14:useLocalDpi xmlns:a14="http://schemas.microsoft.com/office/drawing/2010/main" val="0"/>
              </a:ext>
            </a:extLst>
          </a:blip>
          <a:srcRect l="3891" t="13760" r="76792" b="17031"/>
          <a:stretch/>
        </p:blipFill>
        <p:spPr>
          <a:xfrm>
            <a:off x="12767285" y="6401290"/>
            <a:ext cx="1477927" cy="1333206"/>
          </a:xfrm>
          <a:prstGeom prst="rect">
            <a:avLst/>
          </a:prstGeom>
        </p:spPr>
      </p:pic>
      <p:pic>
        <p:nvPicPr>
          <p:cNvPr id="5" name="Picture 4">
            <a:extLst>
              <a:ext uri="{FF2B5EF4-FFF2-40B4-BE49-F238E27FC236}">
                <a16:creationId xmlns:a16="http://schemas.microsoft.com/office/drawing/2014/main" id="{C2FC59D5-4DB0-4D7F-9AA6-BA92213CC09B}"/>
              </a:ext>
            </a:extLst>
          </p:cNvPr>
          <p:cNvPicPr>
            <a:picLocks noChangeAspect="1"/>
          </p:cNvPicPr>
          <p:nvPr/>
        </p:nvPicPr>
        <p:blipFill rotWithShape="1">
          <a:blip r:embed="rId3">
            <a:extLst>
              <a:ext uri="{28A0092B-C50C-407E-A947-70E740481C1C}">
                <a14:useLocalDpi xmlns:a14="http://schemas.microsoft.com/office/drawing/2010/main" val="0"/>
              </a:ext>
            </a:extLst>
          </a:blip>
          <a:srcRect l="3891" t="13760" r="76792" b="17031"/>
          <a:stretch/>
        </p:blipFill>
        <p:spPr>
          <a:xfrm>
            <a:off x="10237762" y="5215030"/>
            <a:ext cx="1477927" cy="1333207"/>
          </a:xfrm>
          <a:prstGeom prst="rect">
            <a:avLst/>
          </a:prstGeom>
        </p:spPr>
      </p:pic>
      <p:sp>
        <p:nvSpPr>
          <p:cNvPr id="6" name="TextBox 5">
            <a:extLst>
              <a:ext uri="{FF2B5EF4-FFF2-40B4-BE49-F238E27FC236}">
                <a16:creationId xmlns:a16="http://schemas.microsoft.com/office/drawing/2014/main" id="{5BBBF79E-E25F-4BEA-BD74-615A3579A2AB}"/>
              </a:ext>
            </a:extLst>
          </p:cNvPr>
          <p:cNvSpPr txBox="1"/>
          <p:nvPr/>
        </p:nvSpPr>
        <p:spPr>
          <a:xfrm>
            <a:off x="3705824" y="506664"/>
            <a:ext cx="4213725" cy="461665"/>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THIS CALL IS BEING RECORDED</a:t>
            </a:r>
            <a:endParaRPr lang="en-US"/>
          </a:p>
        </p:txBody>
      </p:sp>
      <p:sp>
        <p:nvSpPr>
          <p:cNvPr id="7" name="TextBox 6">
            <a:extLst>
              <a:ext uri="{FF2B5EF4-FFF2-40B4-BE49-F238E27FC236}">
                <a16:creationId xmlns:a16="http://schemas.microsoft.com/office/drawing/2014/main" id="{5BF665DC-E4B7-4C11-91F3-84627448BF79}"/>
              </a:ext>
            </a:extLst>
          </p:cNvPr>
          <p:cNvSpPr txBox="1"/>
          <p:nvPr/>
        </p:nvSpPr>
        <p:spPr>
          <a:xfrm>
            <a:off x="2081057" y="3397430"/>
            <a:ext cx="7963450" cy="1723549"/>
          </a:xfrm>
          <a:prstGeom prst="rect">
            <a:avLst/>
          </a:prstGeom>
          <a:solidFill>
            <a:srgbClr val="00B0F0"/>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t>Provider Briefings are held</a:t>
            </a:r>
            <a:endParaRPr lang="en-US" sz="4400" b="1"/>
          </a:p>
          <a:p>
            <a:pPr algn="ctr"/>
            <a:r>
              <a:rPr lang="en-US" sz="4400" b="1"/>
              <a:t>weekly</a:t>
            </a:r>
            <a:r>
              <a:rPr lang="en-US" sz="4400"/>
              <a:t>, on </a:t>
            </a:r>
            <a:r>
              <a:rPr lang="en-US" sz="4400" b="1"/>
              <a:t>Thursdays.</a:t>
            </a:r>
            <a:endParaRPr lang="en-US" sz="4400" b="1">
              <a:ea typeface="+mn-lt"/>
              <a:cs typeface="+mn-lt"/>
            </a:endParaRPr>
          </a:p>
          <a:p>
            <a:pPr algn="ctr"/>
            <a:endParaRPr lang="en-US"/>
          </a:p>
        </p:txBody>
      </p:sp>
    </p:spTree>
    <p:extLst>
      <p:ext uri="{BB962C8B-B14F-4D97-AF65-F5344CB8AC3E}">
        <p14:creationId xmlns:p14="http://schemas.microsoft.com/office/powerpoint/2010/main" val="79169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F22A-D9A4-4480-AB98-C1DCFEBDEF1F}"/>
              </a:ext>
            </a:extLst>
          </p:cNvPr>
          <p:cNvSpPr>
            <a:spLocks noGrp="1"/>
          </p:cNvSpPr>
          <p:nvPr>
            <p:ph type="title"/>
          </p:nvPr>
        </p:nvSpPr>
        <p:spPr/>
        <p:txBody>
          <a:bodyPr>
            <a:normAutofit/>
          </a:bodyPr>
          <a:lstStyle/>
          <a:p>
            <a:r>
              <a:rPr lang="en-US" sz="4000" b="1"/>
              <a:t>Additional Help Needed in Elections Division Now</a:t>
            </a:r>
          </a:p>
        </p:txBody>
      </p:sp>
      <p:sp>
        <p:nvSpPr>
          <p:cNvPr id="3" name="Content Placeholder 2">
            <a:extLst>
              <a:ext uri="{FF2B5EF4-FFF2-40B4-BE49-F238E27FC236}">
                <a16:creationId xmlns:a16="http://schemas.microsoft.com/office/drawing/2014/main" id="{3A64C8B7-CA69-448D-99BF-3058606E1AAC}"/>
              </a:ext>
            </a:extLst>
          </p:cNvPr>
          <p:cNvSpPr>
            <a:spLocks noGrp="1"/>
          </p:cNvSpPr>
          <p:nvPr>
            <p:ph idx="1"/>
          </p:nvPr>
        </p:nvSpPr>
        <p:spPr/>
        <p:txBody>
          <a:bodyPr vert="horz" lIns="91440" tIns="45720" rIns="91440" bIns="45720" rtlCol="0" anchor="t">
            <a:noAutofit/>
          </a:bodyPr>
          <a:lstStyle/>
          <a:p>
            <a:pPr marL="227965" indent="-227965"/>
            <a:r>
              <a:rPr lang="en-US" sz="4000">
                <a:effectLst/>
                <a:latin typeface="Calibri"/>
                <a:ea typeface="Calibri" panose="020F0502020204030204" pitchFamily="34" charset="0"/>
                <a:cs typeface="Times New Roman"/>
              </a:rPr>
              <a:t>Allegheny County is currently looking for temporary election processing assistants (primarily data processing and clerical work) at $20/hour for various shifts </a:t>
            </a:r>
            <a:br>
              <a:rPr lang="en-US" sz="4000">
                <a:effectLst/>
                <a:latin typeface="Calibri" panose="020F0502020204030204" pitchFamily="34" charset="0"/>
                <a:ea typeface="Calibri" panose="020F0502020204030204" pitchFamily="34" charset="0"/>
                <a:cs typeface="Times New Roman" panose="02020603050405020304" pitchFamily="18" charset="0"/>
              </a:rPr>
            </a:br>
            <a:endParaRPr lang="en-US" sz="4000">
              <a:effectLst/>
              <a:latin typeface="Calibri" panose="020F0502020204030204" pitchFamily="34" charset="0"/>
              <a:ea typeface="Calibri" panose="020F0502020204030204" pitchFamily="34" charset="0"/>
              <a:cs typeface="Times New Roman" panose="02020603050405020304" pitchFamily="18" charset="0"/>
            </a:endParaRPr>
          </a:p>
          <a:p>
            <a:pPr marL="227965" indent="-227965"/>
            <a:r>
              <a:rPr lang="en-US" sz="4000">
                <a:effectLst/>
                <a:latin typeface="Calibri"/>
                <a:ea typeface="Calibri" panose="020F0502020204030204" pitchFamily="34" charset="0"/>
                <a:cs typeface="Times New Roman"/>
              </a:rPr>
              <a:t>If interested, call </a:t>
            </a:r>
            <a:r>
              <a:rPr lang="en-US" sz="4000" b="1">
                <a:effectLst/>
                <a:latin typeface="Calibri"/>
                <a:ea typeface="Calibri" panose="020F0502020204030204" pitchFamily="34" charset="0"/>
                <a:cs typeface="Times New Roman"/>
              </a:rPr>
              <a:t>412-350-6109</a:t>
            </a:r>
            <a:r>
              <a:rPr lang="en-US" sz="4000" b="1">
                <a:latin typeface="Calibri"/>
                <a:ea typeface="Calibri" panose="020F0502020204030204" pitchFamily="34" charset="0"/>
                <a:cs typeface="Times New Roman"/>
              </a:rPr>
              <a:t> </a:t>
            </a:r>
            <a:endParaRPr lang="en-US" sz="4000" b="1">
              <a:cs typeface="Calibri" panose="020F0502020204030204"/>
            </a:endParaRPr>
          </a:p>
        </p:txBody>
      </p:sp>
      <p:sp>
        <p:nvSpPr>
          <p:cNvPr id="4" name="Slide Number Placeholder 3">
            <a:extLst>
              <a:ext uri="{FF2B5EF4-FFF2-40B4-BE49-F238E27FC236}">
                <a16:creationId xmlns:a16="http://schemas.microsoft.com/office/drawing/2014/main" id="{1006A088-4DA8-43B5-BC5F-5B9CCAB7EDDC}"/>
              </a:ext>
            </a:extLst>
          </p:cNvPr>
          <p:cNvSpPr>
            <a:spLocks noGrp="1"/>
          </p:cNvSpPr>
          <p:nvPr>
            <p:ph type="sldNum" sz="quarter" idx="12"/>
          </p:nvPr>
        </p:nvSpPr>
        <p:spPr/>
        <p:txBody>
          <a:bodyPr/>
          <a:lstStyle/>
          <a:p>
            <a:fld id="{306E5ACA-BDE8-4086-814D-8DCD6380C27C}" type="slidenum">
              <a:rPr lang="en-US" smtClean="0"/>
              <a:t>10</a:t>
            </a:fld>
            <a:endParaRPr lang="en-US"/>
          </a:p>
        </p:txBody>
      </p:sp>
    </p:spTree>
    <p:extLst>
      <p:ext uri="{BB962C8B-B14F-4D97-AF65-F5344CB8AC3E}">
        <p14:creationId xmlns:p14="http://schemas.microsoft.com/office/powerpoint/2010/main" val="22218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527D0E-8A6B-4AA1-B54B-7076899F0CDC}"/>
              </a:ext>
            </a:extLst>
          </p:cNvPr>
          <p:cNvSpPr/>
          <p:nvPr/>
        </p:nvSpPr>
        <p:spPr>
          <a:xfrm>
            <a:off x="1524000" y="0"/>
            <a:ext cx="3254928" cy="6858000"/>
          </a:xfrm>
          <a:prstGeom prst="rect">
            <a:avLst/>
          </a:prstGeom>
          <a:solidFill>
            <a:srgbClr val="692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A984D83-1E99-4255-88FD-054A5B302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567" y="5477732"/>
            <a:ext cx="1330265" cy="1179587"/>
          </a:xfrm>
          <a:prstGeom prst="rect">
            <a:avLst/>
          </a:prstGeom>
        </p:spPr>
      </p:pic>
      <p:sp>
        <p:nvSpPr>
          <p:cNvPr id="9" name="TextBox 8">
            <a:extLst>
              <a:ext uri="{FF2B5EF4-FFF2-40B4-BE49-F238E27FC236}">
                <a16:creationId xmlns:a16="http://schemas.microsoft.com/office/drawing/2014/main" id="{1947F9D3-42A7-4DDF-8FAC-A41F31A8AE9B}"/>
              </a:ext>
            </a:extLst>
          </p:cNvPr>
          <p:cNvSpPr txBox="1"/>
          <p:nvPr/>
        </p:nvSpPr>
        <p:spPr>
          <a:xfrm>
            <a:off x="1662418" y="623243"/>
            <a:ext cx="2978092" cy="46166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HAVE YOU FILLED OUT YOUR CENSUS YET?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Please help your community get the resources it needs, by filling out your census today!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45C876F-A08E-455D-A362-59CDFF71892A}"/>
              </a:ext>
            </a:extLst>
          </p:cNvPr>
          <p:cNvGrpSpPr/>
          <p:nvPr/>
        </p:nvGrpSpPr>
        <p:grpSpPr>
          <a:xfrm>
            <a:off x="5387752" y="1158359"/>
            <a:ext cx="4781727" cy="5372718"/>
            <a:chOff x="3644385" y="1175248"/>
            <a:chExt cx="4781727" cy="5372718"/>
          </a:xfrm>
        </p:grpSpPr>
        <p:sp>
          <p:nvSpPr>
            <p:cNvPr id="11" name="TextBox 10">
              <a:extLst>
                <a:ext uri="{FF2B5EF4-FFF2-40B4-BE49-F238E27FC236}">
                  <a16:creationId xmlns:a16="http://schemas.microsoft.com/office/drawing/2014/main" id="{5776E17B-225A-4AB8-80D7-B09C586F26C8}"/>
                </a:ext>
              </a:extLst>
            </p:cNvPr>
            <p:cNvSpPr txBox="1"/>
            <p:nvPr/>
          </p:nvSpPr>
          <p:spPr>
            <a:xfrm>
              <a:off x="3644386" y="3963615"/>
              <a:ext cx="4781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SPEAK TO A REPRESENTATIVE BY CALLING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1-844-330-2020</a:t>
              </a:r>
            </a:p>
          </p:txBody>
        </p:sp>
        <p:pic>
          <p:nvPicPr>
            <p:cNvPr id="12" name="Picture 11">
              <a:extLst>
                <a:ext uri="{FF2B5EF4-FFF2-40B4-BE49-F238E27FC236}">
                  <a16:creationId xmlns:a16="http://schemas.microsoft.com/office/drawing/2014/main" id="{FEE8FA00-0AD2-4480-9CBE-0D0F0E7F6E6C}"/>
                </a:ext>
              </a:extLst>
            </p:cNvPr>
            <p:cNvPicPr>
              <a:picLocks noChangeAspect="1"/>
            </p:cNvPicPr>
            <p:nvPr/>
          </p:nvPicPr>
          <p:blipFill rotWithShape="1">
            <a:blip r:embed="rId3"/>
            <a:srcRect l="38889" t="58582" r="43020" b="21632"/>
            <a:stretch/>
          </p:blipFill>
          <p:spPr>
            <a:xfrm>
              <a:off x="5502548" y="4701630"/>
              <a:ext cx="1065402" cy="1107347"/>
            </a:xfrm>
            <a:prstGeom prst="rect">
              <a:avLst/>
            </a:prstGeom>
          </p:spPr>
        </p:pic>
        <p:pic>
          <p:nvPicPr>
            <p:cNvPr id="13" name="Picture 12">
              <a:extLst>
                <a:ext uri="{FF2B5EF4-FFF2-40B4-BE49-F238E27FC236}">
                  <a16:creationId xmlns:a16="http://schemas.microsoft.com/office/drawing/2014/main" id="{6A53F774-B7CB-4C40-938B-1F0F84A21FB9}"/>
                </a:ext>
              </a:extLst>
            </p:cNvPr>
            <p:cNvPicPr>
              <a:picLocks noChangeAspect="1"/>
            </p:cNvPicPr>
            <p:nvPr/>
          </p:nvPicPr>
          <p:blipFill rotWithShape="1">
            <a:blip r:embed="rId3"/>
            <a:srcRect l="39140" t="30539" r="42425" b="50855"/>
            <a:stretch/>
          </p:blipFill>
          <p:spPr>
            <a:xfrm>
              <a:off x="5489964" y="2824969"/>
              <a:ext cx="1090568" cy="1045988"/>
            </a:xfrm>
            <a:prstGeom prst="rect">
              <a:avLst/>
            </a:prstGeom>
          </p:spPr>
        </p:pic>
        <p:pic>
          <p:nvPicPr>
            <p:cNvPr id="14" name="Picture 13">
              <a:extLst>
                <a:ext uri="{FF2B5EF4-FFF2-40B4-BE49-F238E27FC236}">
                  <a16:creationId xmlns:a16="http://schemas.microsoft.com/office/drawing/2014/main" id="{D5D083E0-0662-481D-B517-B5C5AF35B12D}"/>
                </a:ext>
              </a:extLst>
            </p:cNvPr>
            <p:cNvPicPr>
              <a:picLocks noChangeAspect="1"/>
            </p:cNvPicPr>
            <p:nvPr/>
          </p:nvPicPr>
          <p:blipFill rotWithShape="1">
            <a:blip r:embed="rId3"/>
            <a:srcRect l="38984" t="1122" r="41785" b="79092"/>
            <a:stretch/>
          </p:blipFill>
          <p:spPr>
            <a:xfrm>
              <a:off x="5468990" y="1175248"/>
              <a:ext cx="1132514" cy="1107347"/>
            </a:xfrm>
            <a:prstGeom prst="rect">
              <a:avLst/>
            </a:prstGeom>
          </p:spPr>
        </p:pic>
        <p:sp>
          <p:nvSpPr>
            <p:cNvPr id="15" name="TextBox 14">
              <a:extLst>
                <a:ext uri="{FF2B5EF4-FFF2-40B4-BE49-F238E27FC236}">
                  <a16:creationId xmlns:a16="http://schemas.microsoft.com/office/drawing/2014/main" id="{7210FA15-F8A7-4DF6-8338-E09499A5ED5B}"/>
                </a:ext>
              </a:extLst>
            </p:cNvPr>
            <p:cNvSpPr txBox="1"/>
            <p:nvPr/>
          </p:nvSpPr>
          <p:spPr>
            <a:xfrm>
              <a:off x="3644387" y="5901635"/>
              <a:ext cx="47817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FILL OUT  A PAPER COPY SENT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YOUR HOME</a:t>
              </a:r>
            </a:p>
          </p:txBody>
        </p:sp>
        <p:sp>
          <p:nvSpPr>
            <p:cNvPr id="16" name="TextBox 15">
              <a:extLst>
                <a:ext uri="{FF2B5EF4-FFF2-40B4-BE49-F238E27FC236}">
                  <a16:creationId xmlns:a16="http://schemas.microsoft.com/office/drawing/2014/main" id="{7A18CB34-66E4-45B4-A324-F84DE2CC3FD0}"/>
                </a:ext>
              </a:extLst>
            </p:cNvPr>
            <p:cNvSpPr txBox="1"/>
            <p:nvPr/>
          </p:nvSpPr>
          <p:spPr>
            <a:xfrm>
              <a:off x="3644385" y="2362979"/>
              <a:ext cx="47817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VISIT 2020CENSUS.GOV</a:t>
              </a:r>
            </a:p>
          </p:txBody>
        </p:sp>
      </p:grpSp>
      <p:sp>
        <p:nvSpPr>
          <p:cNvPr id="5" name="TextBox 4">
            <a:extLst>
              <a:ext uri="{FF2B5EF4-FFF2-40B4-BE49-F238E27FC236}">
                <a16:creationId xmlns:a16="http://schemas.microsoft.com/office/drawing/2014/main" id="{D230820B-7556-4760-B1FA-182C1840C7AA}"/>
              </a:ext>
            </a:extLst>
          </p:cNvPr>
          <p:cNvSpPr txBox="1"/>
          <p:nvPr/>
        </p:nvSpPr>
        <p:spPr>
          <a:xfrm>
            <a:off x="5330688" y="159027"/>
            <a:ext cx="48602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There are three ways to fill out the census even while practicing physical distancing:</a:t>
            </a:r>
          </a:p>
        </p:txBody>
      </p:sp>
      <p:cxnSp>
        <p:nvCxnSpPr>
          <p:cNvPr id="17" name="Straight Connector 16">
            <a:extLst>
              <a:ext uri="{FF2B5EF4-FFF2-40B4-BE49-F238E27FC236}">
                <a16:creationId xmlns:a16="http://schemas.microsoft.com/office/drawing/2014/main" id="{0ADC8819-1384-4DE4-A294-37CDB5788A89}"/>
              </a:ext>
            </a:extLst>
          </p:cNvPr>
          <p:cNvCxnSpPr/>
          <p:nvPr/>
        </p:nvCxnSpPr>
        <p:spPr>
          <a:xfrm>
            <a:off x="5387752" y="904461"/>
            <a:ext cx="4781725"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06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3B8AE4-0C93-4B22-8F07-7B25975018C1}"/>
              </a:ext>
            </a:extLst>
          </p:cNvPr>
          <p:cNvPicPr>
            <a:picLocks noChangeAspect="1"/>
          </p:cNvPicPr>
          <p:nvPr/>
        </p:nvPicPr>
        <p:blipFill>
          <a:blip r:embed="rId2"/>
          <a:stretch>
            <a:fillRect/>
          </a:stretch>
        </p:blipFill>
        <p:spPr>
          <a:xfrm>
            <a:off x="202242" y="575565"/>
            <a:ext cx="4045908" cy="819295"/>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2" name="Freeform: Shape 11">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5BF8CB-4D51-4CB9-A601-97D74F92A785}"/>
              </a:ext>
            </a:extLst>
          </p:cNvPr>
          <p:cNvPicPr>
            <a:picLocks noChangeAspect="1"/>
          </p:cNvPicPr>
          <p:nvPr/>
        </p:nvPicPr>
        <p:blipFill>
          <a:blip r:embed="rId3"/>
          <a:stretch>
            <a:fillRect/>
          </a:stretch>
        </p:blipFill>
        <p:spPr>
          <a:xfrm>
            <a:off x="1219121" y="1747155"/>
            <a:ext cx="3657760" cy="455795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87209D43-1713-4B12-AF21-B5A6CEAC91B6}"/>
              </a:ext>
            </a:extLst>
          </p:cNvPr>
          <p:cNvSpPr>
            <a:spLocks noGrp="1"/>
          </p:cNvSpPr>
          <p:nvPr>
            <p:ph idx="1"/>
          </p:nvPr>
        </p:nvSpPr>
        <p:spPr>
          <a:xfrm>
            <a:off x="6096001" y="1034716"/>
            <a:ext cx="5646820" cy="5542547"/>
          </a:xfrm>
        </p:spPr>
        <p:txBody>
          <a:bodyPr vert="horz" lIns="91440" tIns="45720" rIns="91440" bIns="45720" rtlCol="0" anchor="t">
            <a:noAutofit/>
          </a:bodyPr>
          <a:lstStyle/>
          <a:p>
            <a:pPr marL="0" indent="0">
              <a:buNone/>
            </a:pPr>
            <a:r>
              <a:rPr lang="en-US" sz="2000" dirty="0"/>
              <a:t>A redesigned social services record system (formerly </a:t>
            </a:r>
            <a:r>
              <a:rPr lang="en-US" sz="2000" dirty="0" err="1"/>
              <a:t>ClientView</a:t>
            </a:r>
            <a:r>
              <a:rPr lang="en-US" sz="2000" dirty="0"/>
              <a:t> for citizens) to provide easier access to personal social services information for residents of Allegheny County</a:t>
            </a:r>
            <a:endParaRPr lang="en-US" dirty="0"/>
          </a:p>
          <a:p>
            <a:pPr marL="0" indent="0">
              <a:buNone/>
            </a:pPr>
            <a:endParaRPr lang="en-US" sz="2000" dirty="0"/>
          </a:p>
          <a:p>
            <a:pPr marL="0" indent="0">
              <a:buNone/>
            </a:pPr>
            <a:r>
              <a:rPr lang="en-US" sz="2000" dirty="0"/>
              <a:t>DHS clients (and/or the family members that care for them) can :</a:t>
            </a:r>
            <a:br>
              <a:rPr lang="en-US" sz="2000" dirty="0"/>
            </a:br>
            <a:endParaRPr lang="en-US" sz="2000" dirty="0"/>
          </a:p>
          <a:p>
            <a:pPr marL="971550" lvl="1" indent="-514350">
              <a:buFont typeface="+mj-lt"/>
              <a:buAutoNum type="arabicPeriod"/>
            </a:pPr>
            <a:r>
              <a:rPr lang="en-US" sz="2000" dirty="0"/>
              <a:t>Track and coordinate their own treatment and care</a:t>
            </a:r>
            <a:r>
              <a:rPr lang="en-US" dirty="0"/>
              <a:t>.</a:t>
            </a:r>
          </a:p>
          <a:p>
            <a:pPr marL="971550" lvl="1" indent="-514350">
              <a:buFont typeface="+mj-lt"/>
              <a:buAutoNum type="arabicPeriod"/>
            </a:pPr>
            <a:r>
              <a:rPr lang="en-US" sz="2000" dirty="0"/>
              <a:t>View and better understand the information collected about them</a:t>
            </a:r>
          </a:p>
          <a:p>
            <a:pPr marL="971550" lvl="1" indent="-514350">
              <a:buFont typeface="+mj-lt"/>
              <a:buAutoNum type="arabicPeriod"/>
            </a:pPr>
            <a:r>
              <a:rPr lang="en-US" sz="2000" dirty="0"/>
              <a:t>Suggest corrections to certain information</a:t>
            </a:r>
          </a:p>
          <a:p>
            <a:pPr marL="971550" lvl="1" indent="-514350">
              <a:buFont typeface="+mj-lt"/>
              <a:buAutoNum type="arabicPeriod"/>
            </a:pPr>
            <a:endParaRPr lang="en-US" dirty="0"/>
          </a:p>
          <a:p>
            <a:pPr marL="0" indent="0">
              <a:buNone/>
            </a:pPr>
            <a:endParaRPr lang="en-US" sz="1400" dirty="0"/>
          </a:p>
        </p:txBody>
      </p:sp>
      <p:sp>
        <p:nvSpPr>
          <p:cNvPr id="7" name="Arc 13">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677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0B283-9014-4AE7-9442-A76B9275744F}"/>
              </a:ext>
            </a:extLst>
          </p:cNvPr>
          <p:cNvPicPr>
            <a:picLocks noChangeAspect="1"/>
          </p:cNvPicPr>
          <p:nvPr/>
        </p:nvPicPr>
        <p:blipFill>
          <a:blip r:embed="rId2"/>
          <a:stretch>
            <a:fillRect/>
          </a:stretch>
        </p:blipFill>
        <p:spPr>
          <a:xfrm>
            <a:off x="5837079" y="1775151"/>
            <a:ext cx="6277527" cy="3760110"/>
          </a:xfrm>
          <a:prstGeom prst="rect">
            <a:avLst/>
          </a:prstGeom>
        </p:spPr>
      </p:pic>
      <p:sp>
        <p:nvSpPr>
          <p:cNvPr id="6" name="TextBox 5">
            <a:extLst>
              <a:ext uri="{FF2B5EF4-FFF2-40B4-BE49-F238E27FC236}">
                <a16:creationId xmlns:a16="http://schemas.microsoft.com/office/drawing/2014/main" id="{DCBBF7A8-063B-43A2-B055-7234A2EEDF50}"/>
              </a:ext>
            </a:extLst>
          </p:cNvPr>
          <p:cNvSpPr txBox="1"/>
          <p:nvPr/>
        </p:nvSpPr>
        <p:spPr>
          <a:xfrm>
            <a:off x="77394" y="2553429"/>
            <a:ext cx="5983647" cy="2426305"/>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records can be accessed?</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will only be able to access their own records.</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Parents can access their own record as well as the records of children under 14 years of age.</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F9ED324-DC1E-40F9-8A52-3EC60471D60D}"/>
              </a:ext>
            </a:extLst>
          </p:cNvPr>
          <p:cNvPicPr>
            <a:picLocks noChangeAspect="1"/>
          </p:cNvPicPr>
          <p:nvPr/>
        </p:nvPicPr>
        <p:blipFill>
          <a:blip r:embed="rId3"/>
          <a:stretch>
            <a:fillRect/>
          </a:stretch>
        </p:blipFill>
        <p:spPr>
          <a:xfrm>
            <a:off x="3570347" y="175608"/>
            <a:ext cx="4652274" cy="944565"/>
          </a:xfrm>
          <a:prstGeom prst="rect">
            <a:avLst/>
          </a:prstGeom>
        </p:spPr>
      </p:pic>
    </p:spTree>
    <p:extLst>
      <p:ext uri="{BB962C8B-B14F-4D97-AF65-F5344CB8AC3E}">
        <p14:creationId xmlns:p14="http://schemas.microsoft.com/office/powerpoint/2010/main" val="30518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0A184-7BE9-47A4-AED7-9FFE23CA5E9E}"/>
              </a:ext>
            </a:extLst>
          </p:cNvPr>
          <p:cNvPicPr>
            <a:picLocks noChangeAspect="1"/>
          </p:cNvPicPr>
          <p:nvPr/>
        </p:nvPicPr>
        <p:blipFill>
          <a:blip r:embed="rId2"/>
          <a:stretch>
            <a:fillRect/>
          </a:stretch>
        </p:blipFill>
        <p:spPr>
          <a:xfrm>
            <a:off x="3570347" y="175608"/>
            <a:ext cx="4652274" cy="944565"/>
          </a:xfrm>
          <a:prstGeom prst="rect">
            <a:avLst/>
          </a:prstGeom>
        </p:spPr>
      </p:pic>
      <p:sp>
        <p:nvSpPr>
          <p:cNvPr id="6" name="TextBox 5">
            <a:extLst>
              <a:ext uri="{FF2B5EF4-FFF2-40B4-BE49-F238E27FC236}">
                <a16:creationId xmlns:a16="http://schemas.microsoft.com/office/drawing/2014/main" id="{DCBBF7A8-063B-43A2-B055-7234A2EEDF50}"/>
              </a:ext>
            </a:extLst>
          </p:cNvPr>
          <p:cNvSpPr txBox="1"/>
          <p:nvPr/>
        </p:nvSpPr>
        <p:spPr>
          <a:xfrm>
            <a:off x="472258" y="1248146"/>
            <a:ext cx="6486953" cy="4550220"/>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can gain access to their records 3 ways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4572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Follow directions associated with some of the correspondence DHS sends when engaging with clients.  These directions are currently sent with:</a:t>
            </a:r>
          </a:p>
          <a:p>
            <a:pPr marL="457200" marR="0" lvl="1" indent="0" algn="l"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 </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Accept for Service Letter from Child Welfare</a:t>
            </a:r>
          </a:p>
          <a:p>
            <a:pPr marL="457200" marR="0" lvl="1" indent="0" algn="l"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b) Case closing Letter from </a:t>
            </a:r>
            <a:r>
              <a:rPr lang="en-US" sz="1200" dirty="0">
                <a:solidFill>
                  <a:prstClr val="black"/>
                </a:solidFill>
                <a:latin typeface="Calibri" panose="020F0502020204030204"/>
                <a:ea typeface="Calibri" panose="020F0502020204030204" pitchFamily="34" charset="0"/>
                <a:cs typeface="Times New Roman" panose="02020603050405020304" pitchFamily="18" charset="0"/>
              </a:rPr>
              <a:t>Child Welfare </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457200" marR="0" lvl="1" indent="0" algn="l"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c) Common Assessment Tool ANSA summary report</a:t>
            </a:r>
          </a:p>
          <a:p>
            <a:pPr marL="457200" marR="0" lvl="1" indent="0" algn="l" defTabSz="4572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d) Self Sufficiency ANSA report</a:t>
            </a:r>
          </a:p>
          <a:p>
            <a:pPr marL="914400" marR="0" lvl="1" indent="-457200" algn="l" defTabSz="457200" rtl="0" eaLnBrk="1" fontAlgn="auto" latinLnBrk="0" hangingPunct="1">
              <a:lnSpc>
                <a:spcPct val="107000"/>
              </a:lnSpc>
              <a:spcBef>
                <a:spcPts val="0"/>
              </a:spcBef>
              <a:spcAft>
                <a:spcPts val="800"/>
              </a:spcAft>
              <a:buClrTx/>
              <a:buSzTx/>
              <a:buFontTx/>
              <a:buAutoNum type="arabicParenR" startAt="2"/>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Contact the Directors Action Line for access (800.862.6783 or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hlinkClick r:id="rId3"/>
              </a:rPr>
              <a:t>DAL@alleghenycounty.us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t>
            </a:r>
          </a:p>
          <a:p>
            <a:pPr marL="914400" marR="0" lvl="1" indent="-457200" algn="l" defTabSz="457200" rtl="0" eaLnBrk="1" fontAlgn="auto" latinLnBrk="0" hangingPunct="1">
              <a:lnSpc>
                <a:spcPct val="107000"/>
              </a:lnSpc>
              <a:spcBef>
                <a:spcPts val="0"/>
              </a:spcBef>
              <a:spcAft>
                <a:spcPts val="800"/>
              </a:spcAft>
              <a:buClrTx/>
              <a:buSzTx/>
              <a:buFontTx/>
              <a:buAutoNum type="arabicParenR" startAt="2"/>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DHS or Provider staff can generate an access code for clients to create an account and retrieve their records.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ABC2940-40C8-43CF-94F1-B5B3935CED8D}"/>
              </a:ext>
            </a:extLst>
          </p:cNvPr>
          <p:cNvPicPr>
            <a:picLocks noChangeAspect="1"/>
          </p:cNvPicPr>
          <p:nvPr/>
        </p:nvPicPr>
        <p:blipFill>
          <a:blip r:embed="rId4"/>
          <a:stretch>
            <a:fillRect/>
          </a:stretch>
        </p:blipFill>
        <p:spPr>
          <a:xfrm>
            <a:off x="8222621" y="1104853"/>
            <a:ext cx="3658252" cy="4693513"/>
          </a:xfrm>
          <a:prstGeom prst="rect">
            <a:avLst/>
          </a:prstGeom>
        </p:spPr>
      </p:pic>
      <p:sp>
        <p:nvSpPr>
          <p:cNvPr id="7" name="Arrow: Right 6">
            <a:extLst>
              <a:ext uri="{FF2B5EF4-FFF2-40B4-BE49-F238E27FC236}">
                <a16:creationId xmlns:a16="http://schemas.microsoft.com/office/drawing/2014/main" id="{01A580B2-B7BD-4073-A796-40A32F30622A}"/>
              </a:ext>
            </a:extLst>
          </p:cNvPr>
          <p:cNvSpPr/>
          <p:nvPr/>
        </p:nvSpPr>
        <p:spPr>
          <a:xfrm>
            <a:off x="6626491" y="1877665"/>
            <a:ext cx="891133" cy="167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FBDA7D-9629-479A-BC8B-458CF1C61DFA}"/>
              </a:ext>
            </a:extLst>
          </p:cNvPr>
          <p:cNvSpPr txBox="1"/>
          <p:nvPr/>
        </p:nvSpPr>
        <p:spPr>
          <a:xfrm>
            <a:off x="2247936" y="6173611"/>
            <a:ext cx="7803811" cy="584775"/>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any questions, please reach out to our Access My Info Administrator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Email: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CVAdmin@alleghenycounty.us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or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Phone: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412-350-7092</a:t>
            </a:r>
          </a:p>
        </p:txBody>
      </p:sp>
    </p:spTree>
    <p:extLst>
      <p:ext uri="{BB962C8B-B14F-4D97-AF65-F5344CB8AC3E}">
        <p14:creationId xmlns:p14="http://schemas.microsoft.com/office/powerpoint/2010/main" val="3134969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23B2-745F-411E-A8B2-FEF633D2C166}"/>
              </a:ext>
            </a:extLst>
          </p:cNvPr>
          <p:cNvSpPr>
            <a:spLocks noGrp="1"/>
          </p:cNvSpPr>
          <p:nvPr>
            <p:ph type="title"/>
          </p:nvPr>
        </p:nvSpPr>
        <p:spPr/>
        <p:txBody>
          <a:bodyPr/>
          <a:lstStyle/>
          <a:p>
            <a:r>
              <a:rPr lang="en-US" b="1"/>
              <a:t>Active Solicitations</a:t>
            </a:r>
          </a:p>
        </p:txBody>
      </p:sp>
      <p:sp>
        <p:nvSpPr>
          <p:cNvPr id="3" name="Content Placeholder 2">
            <a:extLst>
              <a:ext uri="{FF2B5EF4-FFF2-40B4-BE49-F238E27FC236}">
                <a16:creationId xmlns:a16="http://schemas.microsoft.com/office/drawing/2014/main" id="{A1499BFB-27CE-47D4-B970-6CEBD67FF322}"/>
              </a:ext>
            </a:extLst>
          </p:cNvPr>
          <p:cNvSpPr>
            <a:spLocks noGrp="1"/>
          </p:cNvSpPr>
          <p:nvPr>
            <p:ph idx="1"/>
          </p:nvPr>
        </p:nvSpPr>
        <p:spPr/>
        <p:txBody>
          <a:bodyPr vert="horz" lIns="91440" tIns="45720" rIns="91440" bIns="45720" rtlCol="0" anchor="t">
            <a:normAutofit/>
          </a:bodyPr>
          <a:lstStyle/>
          <a:p>
            <a:pPr marL="227965" indent="-227965"/>
            <a:r>
              <a:rPr lang="en-US"/>
              <a:t>RFP for Inpatient Program for Victims of Childhood Sex Trafficking</a:t>
            </a:r>
            <a:endParaRPr lang="en-US">
              <a:cs typeface="Calibri"/>
            </a:endParaRPr>
          </a:p>
          <a:p>
            <a:pPr marL="685165" lvl="1" indent="-227965"/>
            <a:r>
              <a:rPr lang="en-US"/>
              <a:t>Renamed in response to community feedback (formerly called “RFP for Inpatient Program for Victims of Commercial Sexual Exploitation of Children”)</a:t>
            </a:r>
          </a:p>
          <a:p>
            <a:pPr marL="685165" lvl="1" indent="-227965"/>
            <a:r>
              <a:rPr lang="en-US"/>
              <a:t>Proposals Due </a:t>
            </a:r>
            <a:r>
              <a:rPr lang="en-US" strike="sngStrike"/>
              <a:t>September 30</a:t>
            </a:r>
            <a:r>
              <a:rPr lang="en-US"/>
              <a:t> October 14</a:t>
            </a:r>
            <a:endParaRPr lang="en-US">
              <a:cs typeface="Calibri"/>
            </a:endParaRPr>
          </a:p>
          <a:p>
            <a:pPr marL="685165" lvl="1" indent="-227965"/>
            <a:r>
              <a:rPr lang="en-US">
                <a:solidFill>
                  <a:srgbClr val="FF0000"/>
                </a:solidFill>
                <a:cs typeface="Calibri"/>
              </a:rPr>
              <a:t>RFP was amended on 9/14</a:t>
            </a:r>
            <a:r>
              <a:rPr lang="en-US">
                <a:cs typeface="Calibri"/>
              </a:rPr>
              <a:t>! Budget cap removed and deadline extended</a:t>
            </a:r>
          </a:p>
          <a:p>
            <a:pPr marL="685165" lvl="1" indent="-227965"/>
            <a:r>
              <a:rPr lang="en-US">
                <a:cs typeface="Calibri"/>
              </a:rPr>
              <a:t>See end of Q&amp;A document for full details on all amendments</a:t>
            </a:r>
            <a:endParaRPr lang="en-US"/>
          </a:p>
          <a:p>
            <a:pPr marL="227965" indent="-227965"/>
            <a:r>
              <a:rPr lang="en-US"/>
              <a:t>RFP for Latinx Community Needs Assessment</a:t>
            </a:r>
            <a:endParaRPr lang="en-US">
              <a:cs typeface="Calibri"/>
            </a:endParaRPr>
          </a:p>
          <a:p>
            <a:pPr marL="685165" lvl="1" indent="-227965"/>
            <a:r>
              <a:rPr lang="en-US"/>
              <a:t>Proposals Due </a:t>
            </a:r>
            <a:r>
              <a:rPr lang="en-US">
                <a:highlight>
                  <a:srgbClr val="FFFF00"/>
                </a:highlight>
              </a:rPr>
              <a:t>September 18 </a:t>
            </a:r>
            <a:r>
              <a:rPr lang="en-US"/>
              <a:t>– tomorrow!</a:t>
            </a:r>
            <a:endParaRPr lang="en-US">
              <a:cs typeface="Calibri"/>
            </a:endParaRPr>
          </a:p>
          <a:p>
            <a:pPr marL="227965" indent="-227965"/>
            <a:r>
              <a:rPr lang="en-US"/>
              <a:t>Available on </a:t>
            </a:r>
            <a:r>
              <a:rPr lang="en-US">
                <a:hlinkClick r:id="rId2"/>
              </a:rPr>
              <a:t>DHS Solicitations Page</a:t>
            </a:r>
            <a:r>
              <a:rPr lang="en-US"/>
              <a:t>, along with form to sign up to receive email notifications when we post new solicitations</a:t>
            </a:r>
            <a:endParaRPr lang="en-US">
              <a:cs typeface="Calibri"/>
            </a:endParaRPr>
          </a:p>
        </p:txBody>
      </p:sp>
      <p:sp>
        <p:nvSpPr>
          <p:cNvPr id="5" name="TextBox 4">
            <a:extLst>
              <a:ext uri="{FF2B5EF4-FFF2-40B4-BE49-F238E27FC236}">
                <a16:creationId xmlns:a16="http://schemas.microsoft.com/office/drawing/2014/main" id="{73222A1C-414F-4E3D-B17D-6576DEFA6358}"/>
              </a:ext>
            </a:extLst>
          </p:cNvPr>
          <p:cNvSpPr txBox="1"/>
          <p:nvPr/>
        </p:nvSpPr>
        <p:spPr>
          <a:xfrm>
            <a:off x="487018" y="6291328"/>
            <a:ext cx="1183337" cy="369332"/>
          </a:xfrm>
          <a:prstGeom prst="rect">
            <a:avLst/>
          </a:prstGeom>
          <a:noFill/>
        </p:spPr>
        <p:txBody>
          <a:bodyPr wrap="none" lIns="91440" tIns="45720" rIns="91440" bIns="45720" rtlCol="0" anchor="t">
            <a:spAutoFit/>
          </a:bodyPr>
          <a:lstStyle/>
          <a:p>
            <a:r>
              <a:rPr lang="en-US"/>
              <a:t>9/17/2020</a:t>
            </a:r>
          </a:p>
        </p:txBody>
      </p:sp>
    </p:spTree>
    <p:extLst>
      <p:ext uri="{BB962C8B-B14F-4D97-AF65-F5344CB8AC3E}">
        <p14:creationId xmlns:p14="http://schemas.microsoft.com/office/powerpoint/2010/main" val="11426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2291-00F8-4BEA-B612-C5D874906A86}"/>
              </a:ext>
            </a:extLst>
          </p:cNvPr>
          <p:cNvSpPr>
            <a:spLocks noGrp="1"/>
          </p:cNvSpPr>
          <p:nvPr>
            <p:ph type="title"/>
          </p:nvPr>
        </p:nvSpPr>
        <p:spPr>
          <a:xfrm>
            <a:off x="868082" y="136029"/>
            <a:ext cx="10927976" cy="1352457"/>
          </a:xfrm>
        </p:spPr>
        <p:txBody>
          <a:bodyPr>
            <a:normAutofit/>
          </a:bodyPr>
          <a:lstStyle/>
          <a:p>
            <a:r>
              <a:rPr lang="en-US" sz="3600" b="1"/>
              <a:t>Policy &amp; Legislative Update – Federal and State </a:t>
            </a:r>
            <a:endParaRPr lang="en-US" sz="3600" b="1">
              <a:cs typeface="Calibri Light"/>
            </a:endParaRPr>
          </a:p>
        </p:txBody>
      </p:sp>
      <p:sp>
        <p:nvSpPr>
          <p:cNvPr id="3" name="Content Placeholder 2">
            <a:extLst>
              <a:ext uri="{FF2B5EF4-FFF2-40B4-BE49-F238E27FC236}">
                <a16:creationId xmlns:a16="http://schemas.microsoft.com/office/drawing/2014/main" id="{7C87C96B-6ECB-47D0-9108-3E8E95304430}"/>
              </a:ext>
            </a:extLst>
          </p:cNvPr>
          <p:cNvSpPr>
            <a:spLocks noGrp="1"/>
          </p:cNvSpPr>
          <p:nvPr>
            <p:ph idx="1"/>
          </p:nvPr>
        </p:nvSpPr>
        <p:spPr>
          <a:xfrm>
            <a:off x="390961" y="1291132"/>
            <a:ext cx="11403104" cy="4992568"/>
          </a:xfrm>
        </p:spPr>
        <p:txBody>
          <a:bodyPr vert="horz" lIns="91440" tIns="45720" rIns="91440" bIns="45720" rtlCol="0" anchor="t">
            <a:normAutofit fontScale="92500" lnSpcReduction="20000"/>
          </a:bodyPr>
          <a:lstStyle/>
          <a:p>
            <a:pPr marL="227965" indent="-227965"/>
            <a:r>
              <a:rPr lang="en-US">
                <a:ea typeface="+mn-lt"/>
                <a:cs typeface="+mn-lt"/>
              </a:rPr>
              <a:t>Some new life in 5th COVID-19 stimulus bill talks as the 50-member bipartisan House Problem Solvers Caucus released a $1.5t proposal.</a:t>
            </a:r>
            <a:endParaRPr lang="en-US"/>
          </a:p>
          <a:p>
            <a:pPr marL="685165" lvl="1" indent="-227965"/>
            <a:r>
              <a:rPr lang="en-US">
                <a:ea typeface="+mn-lt"/>
                <a:cs typeface="+mn-lt"/>
              </a:rPr>
              <a:t>Unclear whether Senate Republicans will cut a deal with the House for a bill larger than the $500b bill that they proposed and was ultimately defeated last week.</a:t>
            </a:r>
          </a:p>
          <a:p>
            <a:pPr marL="227965" indent="-227965"/>
            <a:r>
              <a:rPr lang="en-US">
                <a:ea typeface="+mn-lt"/>
                <a:cs typeface="+mn-lt"/>
              </a:rPr>
              <a:t>Federal District Court judge ruled parts of Governor Wolf's COVID-19 shutdown efforts were unconstitutional earlier this week.</a:t>
            </a:r>
          </a:p>
          <a:p>
            <a:pPr marL="685165" lvl="1" indent="-227965"/>
            <a:r>
              <a:rPr lang="en-US">
                <a:ea typeface="+mn-lt"/>
                <a:cs typeface="+mn-lt"/>
              </a:rPr>
              <a:t>Invalidates parts of Gov. Wolf's early pandemic response, including stay-at-home orders and business closures deemed “non-life-sustaining.” Wolf has since eased many of the restrictions.</a:t>
            </a:r>
          </a:p>
          <a:p>
            <a:pPr marL="685165" lvl="1" indent="-227965"/>
            <a:r>
              <a:rPr lang="en-US">
                <a:ea typeface="+mn-lt"/>
                <a:cs typeface="+mn-lt"/>
              </a:rPr>
              <a:t>Invalidates current state mandated size limits on indoor and outdoor gatherings, saying they violate citizens' constitutional right to assemble (no more than 25 people indoors/no more than 250 people outside).</a:t>
            </a:r>
            <a:endParaRPr lang="en-US"/>
          </a:p>
          <a:p>
            <a:pPr marL="685165" lvl="1" indent="-227965"/>
            <a:r>
              <a:rPr lang="en-US">
                <a:cs typeface="Calibri"/>
              </a:rPr>
              <a:t>Gov. Wolf and Attorney General Josh Shapiro are requesting a stay of the order and filing an appeal, especially requesting that the outdoor and indoor limits stand, as overturning them would cause confusion and endanger lives.</a:t>
            </a:r>
          </a:p>
          <a:p>
            <a:pPr marL="685165" lvl="1" indent="-227965"/>
            <a:r>
              <a:rPr lang="en-US">
                <a:cs typeface="Calibri"/>
              </a:rPr>
              <a:t>Allegheny County Health Department’s indoor/outdoor limits are also threatened by this ruling (but are currently not impacted).</a:t>
            </a:r>
          </a:p>
          <a:p>
            <a:pPr marL="0" indent="0">
              <a:buNone/>
            </a:pPr>
            <a:endParaRPr lang="en-US">
              <a:cs typeface="Calibri"/>
            </a:endParaRPr>
          </a:p>
          <a:p>
            <a:pPr marL="227965" indent="-227965"/>
            <a:endParaRPr lang="en-US">
              <a:cs typeface="Calibri"/>
            </a:endParaRPr>
          </a:p>
          <a:p>
            <a:pPr marL="0" indent="0">
              <a:buNone/>
            </a:pPr>
            <a:endParaRPr lang="en-US">
              <a:cs typeface="Calibri"/>
            </a:endParaRPr>
          </a:p>
          <a:p>
            <a:pPr marL="227965" indent="-227965"/>
            <a:endParaRPr lang="en-US">
              <a:cs typeface="Calibri"/>
            </a:endParaRPr>
          </a:p>
          <a:p>
            <a:pPr marL="227965" indent="-227965"/>
            <a:endParaRPr lang="en-US">
              <a:cs typeface="Calibri"/>
            </a:endParaRPr>
          </a:p>
        </p:txBody>
      </p:sp>
      <p:sp>
        <p:nvSpPr>
          <p:cNvPr id="4" name="Slide Number Placeholder 3">
            <a:extLst>
              <a:ext uri="{FF2B5EF4-FFF2-40B4-BE49-F238E27FC236}">
                <a16:creationId xmlns:a16="http://schemas.microsoft.com/office/drawing/2014/main" id="{CF0B5B72-AB4A-4FF8-BA71-6FF18741E889}"/>
              </a:ext>
            </a:extLst>
          </p:cNvPr>
          <p:cNvSpPr>
            <a:spLocks noGrp="1"/>
          </p:cNvSpPr>
          <p:nvPr>
            <p:ph type="sldNum" sz="quarter" idx="12"/>
          </p:nvPr>
        </p:nvSpPr>
        <p:spPr/>
        <p:txBody>
          <a:bodyPr/>
          <a:lstStyle/>
          <a:p>
            <a:fld id="{306E5ACA-BDE8-4086-814D-8DCD6380C27C}" type="slidenum">
              <a:rPr lang="en-US" smtClean="0"/>
              <a:t>16</a:t>
            </a:fld>
            <a:endParaRPr lang="en-US"/>
          </a:p>
        </p:txBody>
      </p:sp>
      <p:sp>
        <p:nvSpPr>
          <p:cNvPr id="6" name="TextBox 5">
            <a:extLst>
              <a:ext uri="{FF2B5EF4-FFF2-40B4-BE49-F238E27FC236}">
                <a16:creationId xmlns:a16="http://schemas.microsoft.com/office/drawing/2014/main" id="{067756B8-098C-4CF9-9065-95161EDE5E70}"/>
              </a:ext>
            </a:extLst>
          </p:cNvPr>
          <p:cNvSpPr txBox="1"/>
          <p:nvPr/>
        </p:nvSpPr>
        <p:spPr>
          <a:xfrm>
            <a:off x="46665" y="6484863"/>
            <a:ext cx="1862667" cy="276999"/>
          </a:xfrm>
          <a:prstGeom prst="rect">
            <a:avLst/>
          </a:prstGeom>
          <a:noFill/>
        </p:spPr>
        <p:txBody>
          <a:bodyPr wrap="square" lIns="91440" tIns="45720" rIns="91440" bIns="45720" rtlCol="0" anchor="t">
            <a:spAutoFit/>
          </a:bodyPr>
          <a:lstStyle/>
          <a:p>
            <a:pPr algn="r"/>
            <a:r>
              <a:rPr lang="en-US" sz="1200"/>
              <a:t>Last Updated: 9/17/20</a:t>
            </a:r>
          </a:p>
        </p:txBody>
      </p:sp>
    </p:spTree>
    <p:extLst>
      <p:ext uri="{BB962C8B-B14F-4D97-AF65-F5344CB8AC3E}">
        <p14:creationId xmlns:p14="http://schemas.microsoft.com/office/powerpoint/2010/main" val="3982277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C9B2BC-3A2F-4FE6-972B-EF27DB7DDB05}"/>
              </a:ext>
            </a:extLst>
          </p:cNvPr>
          <p:cNvSpPr>
            <a:spLocks noGrp="1"/>
          </p:cNvSpPr>
          <p:nvPr>
            <p:ph type="sldNum" sz="quarter" idx="12"/>
          </p:nvPr>
        </p:nvSpPr>
        <p:spPr/>
        <p:txBody>
          <a:bodyPr/>
          <a:lstStyle/>
          <a:p>
            <a:fld id="{306E5ACA-BDE8-4086-814D-8DCD6380C27C}" type="slidenum">
              <a:rPr lang="en-US" smtClean="0"/>
              <a:t>17</a:t>
            </a:fld>
            <a:endParaRPr lang="en-US"/>
          </a:p>
        </p:txBody>
      </p:sp>
      <p:sp>
        <p:nvSpPr>
          <p:cNvPr id="6" name="Title 1">
            <a:extLst>
              <a:ext uri="{FF2B5EF4-FFF2-40B4-BE49-F238E27FC236}">
                <a16:creationId xmlns:a16="http://schemas.microsoft.com/office/drawing/2014/main" id="{93DD9A24-86CB-4FC8-90D4-29B11FD003A2}"/>
              </a:ext>
            </a:extLst>
          </p:cNvPr>
          <p:cNvSpPr>
            <a:spLocks noGrp="1"/>
          </p:cNvSpPr>
          <p:nvPr>
            <p:ph type="title"/>
          </p:nvPr>
        </p:nvSpPr>
        <p:spPr>
          <a:xfrm>
            <a:off x="868082" y="136029"/>
            <a:ext cx="10927976" cy="1352457"/>
          </a:xfrm>
        </p:spPr>
        <p:txBody>
          <a:bodyPr>
            <a:normAutofit/>
          </a:bodyPr>
          <a:lstStyle/>
          <a:p>
            <a:r>
              <a:rPr lang="en-US" sz="3600" b="1"/>
              <a:t>Policy &amp; Legislative Update – State </a:t>
            </a:r>
            <a:endParaRPr lang="en-US" sz="3600" b="1">
              <a:cs typeface="Calibri Light"/>
            </a:endParaRPr>
          </a:p>
        </p:txBody>
      </p:sp>
      <p:sp>
        <p:nvSpPr>
          <p:cNvPr id="8" name="Content Placeholder 2">
            <a:extLst>
              <a:ext uri="{FF2B5EF4-FFF2-40B4-BE49-F238E27FC236}">
                <a16:creationId xmlns:a16="http://schemas.microsoft.com/office/drawing/2014/main" id="{17AFC46A-AF71-4B12-83E4-49A7A3858DC5}"/>
              </a:ext>
            </a:extLst>
          </p:cNvPr>
          <p:cNvSpPr>
            <a:spLocks noGrp="1"/>
          </p:cNvSpPr>
          <p:nvPr>
            <p:ph idx="1"/>
          </p:nvPr>
        </p:nvSpPr>
        <p:spPr>
          <a:xfrm>
            <a:off x="745327" y="1201656"/>
            <a:ext cx="10703859" cy="5279436"/>
          </a:xfrm>
        </p:spPr>
        <p:txBody>
          <a:bodyPr vert="horz" lIns="91440" tIns="45720" rIns="91440" bIns="45720" rtlCol="0" anchor="t">
            <a:normAutofit fontScale="92500" lnSpcReduction="10000"/>
          </a:bodyPr>
          <a:lstStyle/>
          <a:p>
            <a:pPr marL="227965" indent="-227965"/>
            <a:r>
              <a:rPr lang="en-US">
                <a:cs typeface="Calibri"/>
              </a:rPr>
              <a:t>Full PA Senate to consider COVID-19 funding-related bills next week.</a:t>
            </a:r>
            <a:endParaRPr lang="en-US">
              <a:ea typeface="+mn-lt"/>
              <a:cs typeface="+mn-lt"/>
            </a:endParaRPr>
          </a:p>
          <a:p>
            <a:pPr marL="685165" lvl="1" indent="-227965"/>
            <a:r>
              <a:rPr lang="en-US">
                <a:cs typeface="Calibri"/>
              </a:rPr>
              <a:t>Bills that have advanced to the floor of the Senate out of Committee so far include the $150 million to assist residential and small business customers with utility payments, and the $200 million to create the Nonprofit Economic Emergency Delivery Systems Grants Program. </a:t>
            </a:r>
            <a:endParaRPr lang="en-US">
              <a:ea typeface="+mn-lt"/>
              <a:cs typeface="+mn-lt"/>
            </a:endParaRPr>
          </a:p>
          <a:p>
            <a:pPr marL="685165" lvl="1" indent="-227965"/>
            <a:r>
              <a:rPr lang="en-US">
                <a:ea typeface="+mn-lt"/>
                <a:cs typeface="+mn-lt"/>
              </a:rPr>
              <a:t>These bills must also pass the House before they can be signed by the Governor into law.</a:t>
            </a:r>
          </a:p>
          <a:p>
            <a:pPr marL="227965" indent="-227965"/>
            <a:r>
              <a:rPr lang="en-US">
                <a:cs typeface="Calibri"/>
              </a:rPr>
              <a:t>PA Office of Unemployment Compensation encourages application as soon as possible for the additional $300/week through the </a:t>
            </a:r>
            <a:r>
              <a:rPr lang="en-US">
                <a:cs typeface="Calibri"/>
                <a:hlinkClick r:id="rId2"/>
              </a:rPr>
              <a:t>Lost Wages Assistance (LWA) Program</a:t>
            </a:r>
            <a:r>
              <a:rPr lang="en-US">
                <a:cs typeface="Calibri"/>
              </a:rPr>
              <a:t> as funds will run out quickly.</a:t>
            </a:r>
          </a:p>
          <a:p>
            <a:pPr marL="685165" lvl="1" indent="-227965"/>
            <a:r>
              <a:rPr lang="en-US">
                <a:cs typeface="Calibri"/>
              </a:rPr>
              <a:t>Individuals currently receiving benefits thru the Pandemic Unemployment Assistance are automatically eligible and do not need to apply. </a:t>
            </a:r>
            <a:r>
              <a:rPr lang="en-US">
                <a:ea typeface="+mn-lt"/>
                <a:cs typeface="+mn-lt"/>
              </a:rPr>
              <a:t>Information on completing Certification </a:t>
            </a:r>
            <a:r>
              <a:rPr lang="en-US">
                <a:ea typeface="+mn-lt"/>
                <a:cs typeface="+mn-lt"/>
                <a:hlinkClick r:id="rId3"/>
              </a:rPr>
              <a:t>here</a:t>
            </a:r>
            <a:r>
              <a:rPr lang="en-US">
                <a:ea typeface="+mn-lt"/>
                <a:cs typeface="+mn-lt"/>
              </a:rPr>
              <a:t>.</a:t>
            </a:r>
            <a:endParaRPr lang="en-US">
              <a:cs typeface="Calibri"/>
            </a:endParaRPr>
          </a:p>
          <a:p>
            <a:pPr marL="685165" lvl="1" indent="-227965"/>
            <a:r>
              <a:rPr lang="en-US">
                <a:cs typeface="Calibri"/>
              </a:rPr>
              <a:t>Regular unemployment payments continue as usual, though the State is now borrowing from the Federal government in order to make payments as appropriated state funds are depleted.</a:t>
            </a:r>
          </a:p>
          <a:p>
            <a:pPr marL="227965" indent="-227965"/>
            <a:endParaRPr lang="en-US">
              <a:cs typeface="Calibri"/>
            </a:endParaRPr>
          </a:p>
          <a:p>
            <a:pPr marL="685165" lvl="1" indent="-227965"/>
            <a:endParaRPr lang="en-US">
              <a:cs typeface="Calibri"/>
            </a:endParaRPr>
          </a:p>
          <a:p>
            <a:pPr marL="227965" indent="-227965"/>
            <a:endParaRPr lang="en-US">
              <a:cs typeface="Calibri"/>
            </a:endParaRPr>
          </a:p>
          <a:p>
            <a:pPr marL="227965" indent="-227965"/>
            <a:endParaRPr lang="en-US">
              <a:ea typeface="+mn-lt"/>
              <a:cs typeface="+mn-lt"/>
            </a:endParaRPr>
          </a:p>
          <a:p>
            <a:pPr marL="227965" indent="-227965"/>
            <a:endParaRPr lang="en-US">
              <a:cs typeface="Calibri"/>
            </a:endParaRPr>
          </a:p>
          <a:p>
            <a:pPr marL="227965" indent="-227965"/>
            <a:endParaRPr lang="en-US">
              <a:cs typeface="Calibri"/>
            </a:endParaRPr>
          </a:p>
          <a:p>
            <a:pPr marL="227965" indent="-227965"/>
            <a:endParaRPr lang="en-US">
              <a:cs typeface="Calibri"/>
            </a:endParaRPr>
          </a:p>
          <a:p>
            <a:pPr marL="227965" indent="-227965"/>
            <a:endParaRPr lang="en-US">
              <a:cs typeface="Calibri"/>
            </a:endParaRPr>
          </a:p>
          <a:p>
            <a:pPr marL="0" indent="0">
              <a:buNone/>
            </a:pPr>
            <a:endParaRPr lang="en-US">
              <a:cs typeface="Calibri"/>
            </a:endParaRPr>
          </a:p>
          <a:p>
            <a:pPr marL="227965" indent="-227965"/>
            <a:endParaRPr lang="en-US">
              <a:cs typeface="Calibri"/>
            </a:endParaRPr>
          </a:p>
          <a:p>
            <a:pPr marL="227965" indent="-227965"/>
            <a:endParaRPr lang="en-US">
              <a:cs typeface="Calibri"/>
            </a:endParaRPr>
          </a:p>
        </p:txBody>
      </p:sp>
      <p:sp>
        <p:nvSpPr>
          <p:cNvPr id="2" name="TextBox 1">
            <a:extLst>
              <a:ext uri="{FF2B5EF4-FFF2-40B4-BE49-F238E27FC236}">
                <a16:creationId xmlns:a16="http://schemas.microsoft.com/office/drawing/2014/main" id="{3D039B57-E8BE-44CC-8F52-42C55E5316A0}"/>
              </a:ext>
            </a:extLst>
          </p:cNvPr>
          <p:cNvSpPr txBox="1"/>
          <p:nvPr/>
        </p:nvSpPr>
        <p:spPr>
          <a:xfrm>
            <a:off x="46665" y="6484863"/>
            <a:ext cx="1862667" cy="276999"/>
          </a:xfrm>
          <a:prstGeom prst="rect">
            <a:avLst/>
          </a:prstGeom>
          <a:noFill/>
        </p:spPr>
        <p:txBody>
          <a:bodyPr wrap="square" lIns="91440" tIns="45720" rIns="91440" bIns="45720" rtlCol="0" anchor="t">
            <a:spAutoFit/>
          </a:bodyPr>
          <a:lstStyle/>
          <a:p>
            <a:pPr algn="r"/>
            <a:r>
              <a:rPr lang="en-US" sz="1200"/>
              <a:t>Last Updated: 9/17/20</a:t>
            </a:r>
          </a:p>
        </p:txBody>
      </p:sp>
    </p:spTree>
    <p:extLst>
      <p:ext uri="{BB962C8B-B14F-4D97-AF65-F5344CB8AC3E}">
        <p14:creationId xmlns:p14="http://schemas.microsoft.com/office/powerpoint/2010/main" val="2026030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F563-086A-4DB0-B9CC-7C7A025B02E1}"/>
              </a:ext>
            </a:extLst>
          </p:cNvPr>
          <p:cNvSpPr>
            <a:spLocks noGrp="1"/>
          </p:cNvSpPr>
          <p:nvPr>
            <p:ph type="title"/>
          </p:nvPr>
        </p:nvSpPr>
        <p:spPr>
          <a:xfrm>
            <a:off x="526473" y="64945"/>
            <a:ext cx="11139054" cy="1337108"/>
          </a:xfrm>
        </p:spPr>
        <p:txBody>
          <a:bodyPr/>
          <a:lstStyle/>
          <a:p>
            <a:r>
              <a:rPr lang="en-US" b="1">
                <a:ea typeface="+mj-lt"/>
                <a:cs typeface="+mj-lt"/>
              </a:rPr>
              <a:t>Court update</a:t>
            </a:r>
            <a:endParaRPr lang="en-US">
              <a:ea typeface="+mj-lt"/>
              <a:cs typeface="+mj-lt"/>
            </a:endParaRPr>
          </a:p>
          <a:p>
            <a:endParaRPr lang="en-US">
              <a:cs typeface="Calibri Light"/>
            </a:endParaRPr>
          </a:p>
        </p:txBody>
      </p:sp>
      <p:sp>
        <p:nvSpPr>
          <p:cNvPr id="3" name="Content Placeholder 2">
            <a:extLst>
              <a:ext uri="{FF2B5EF4-FFF2-40B4-BE49-F238E27FC236}">
                <a16:creationId xmlns:a16="http://schemas.microsoft.com/office/drawing/2014/main" id="{9A9B1D69-493C-4273-ADDB-8D59B0B9A88F}"/>
              </a:ext>
            </a:extLst>
          </p:cNvPr>
          <p:cNvSpPr>
            <a:spLocks noGrp="1"/>
          </p:cNvSpPr>
          <p:nvPr>
            <p:ph idx="1"/>
          </p:nvPr>
        </p:nvSpPr>
        <p:spPr>
          <a:xfrm>
            <a:off x="630382" y="1080944"/>
            <a:ext cx="11107480" cy="5637802"/>
          </a:xfrm>
        </p:spPr>
        <p:txBody>
          <a:bodyPr vert="horz" lIns="91440" tIns="45720" rIns="91440" bIns="45720" rtlCol="0" anchor="t">
            <a:normAutofit lnSpcReduction="10000"/>
          </a:bodyPr>
          <a:lstStyle/>
          <a:p>
            <a:pPr marL="227965" indent="-227965"/>
            <a:r>
              <a:rPr lang="en-US">
                <a:cs typeface="Calibri"/>
              </a:rPr>
              <a:t>President Judge Clark issued a </a:t>
            </a:r>
            <a:r>
              <a:rPr lang="en-US">
                <a:cs typeface="Calibri"/>
                <a:hlinkClick r:id="rId2"/>
              </a:rPr>
              <a:t>court order </a:t>
            </a:r>
            <a:r>
              <a:rPr lang="en-US">
                <a:cs typeface="Calibri"/>
              </a:rPr>
              <a:t>clarifying implementation of the CDC order to temporarily halt certain evictions nationwide (Sept 4 – Dec 31).</a:t>
            </a:r>
          </a:p>
          <a:p>
            <a:pPr marL="227965" indent="-227965"/>
            <a:r>
              <a:rPr lang="en-US">
                <a:cs typeface="Calibri"/>
              </a:rPr>
              <a:t>The court order includes applicable procedures for instances when the CDC order does not apply, and procedures for when it does. </a:t>
            </a:r>
          </a:p>
          <a:p>
            <a:pPr marL="227965" indent="-227965"/>
            <a:r>
              <a:rPr lang="en-US">
                <a:cs typeface="Calibri"/>
              </a:rPr>
              <a:t>In general, the CDC order requires a tenant to submit a CDC Declaration form:</a:t>
            </a:r>
          </a:p>
          <a:p>
            <a:pPr marL="684530" lvl="1" indent="-227965"/>
            <a:r>
              <a:rPr lang="en-US">
                <a:cs typeface="Calibri"/>
              </a:rPr>
              <a:t>Proof from residents that they are using best efforts to obtain government assistance, pay rent to best of ability, and have endured substantial financial loss.</a:t>
            </a:r>
          </a:p>
          <a:p>
            <a:pPr marL="685165" lvl="1" indent="-227965"/>
            <a:r>
              <a:rPr lang="en-US">
                <a:cs typeface="Calibri"/>
              </a:rPr>
              <a:t>CDC Declaration Form can be found here: </a:t>
            </a:r>
            <a:r>
              <a:rPr lang="en-US">
                <a:ea typeface="+mn-lt"/>
                <a:cs typeface="+mn-lt"/>
                <a:hlinkClick r:id="rId3"/>
              </a:rPr>
              <a:t>https://www.cdc.gov/coronavirus/2019-ncov/covid-eviction-declaration.html</a:t>
            </a:r>
            <a:r>
              <a:rPr lang="en-US">
                <a:ea typeface="+mn-lt"/>
                <a:cs typeface="+mn-lt"/>
              </a:rPr>
              <a:t>.</a:t>
            </a:r>
            <a:br>
              <a:rPr lang="en-US">
                <a:ea typeface="+mn-lt"/>
                <a:cs typeface="+mn-lt"/>
              </a:rPr>
            </a:br>
            <a:endParaRPr lang="en-US">
              <a:ea typeface="+mn-lt"/>
              <a:cs typeface="+mn-lt"/>
            </a:endParaRPr>
          </a:p>
          <a:p>
            <a:pPr marL="227965" indent="-227965"/>
            <a:r>
              <a:rPr lang="en-US"/>
              <a:t>The </a:t>
            </a:r>
            <a:r>
              <a:rPr lang="en-US">
                <a:hlinkClick r:id="rId4"/>
              </a:rPr>
              <a:t>CDC order </a:t>
            </a:r>
            <a:r>
              <a:rPr lang="en-US"/>
              <a:t>contains detailed information about who is considered a “covered person” under the order.</a:t>
            </a:r>
            <a:endParaRPr lang="en-US">
              <a:cs typeface="Calibri"/>
            </a:endParaRPr>
          </a:p>
        </p:txBody>
      </p:sp>
      <p:sp>
        <p:nvSpPr>
          <p:cNvPr id="4" name="Slide Number Placeholder 3">
            <a:extLst>
              <a:ext uri="{FF2B5EF4-FFF2-40B4-BE49-F238E27FC236}">
                <a16:creationId xmlns:a16="http://schemas.microsoft.com/office/drawing/2014/main" id="{213169A4-F4E3-479A-A809-6A41AD33F299}"/>
              </a:ext>
            </a:extLst>
          </p:cNvPr>
          <p:cNvSpPr>
            <a:spLocks noGrp="1"/>
          </p:cNvSpPr>
          <p:nvPr>
            <p:ph type="sldNum" sz="quarter" idx="12"/>
          </p:nvPr>
        </p:nvSpPr>
        <p:spPr/>
        <p:txBody>
          <a:bodyPr/>
          <a:lstStyle/>
          <a:p>
            <a:fld id="{306E5ACA-BDE8-4086-814D-8DCD6380C27C}" type="slidenum">
              <a:rPr lang="en-US" smtClean="0"/>
              <a:t>18</a:t>
            </a:fld>
            <a:endParaRPr lang="en-US"/>
          </a:p>
        </p:txBody>
      </p:sp>
    </p:spTree>
    <p:extLst>
      <p:ext uri="{BB962C8B-B14F-4D97-AF65-F5344CB8AC3E}">
        <p14:creationId xmlns:p14="http://schemas.microsoft.com/office/powerpoint/2010/main" val="261990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9782B-972A-4CDA-86E0-0B8A77DBEFA8}"/>
              </a:ext>
            </a:extLst>
          </p:cNvPr>
          <p:cNvSpPr>
            <a:spLocks noGrp="1"/>
          </p:cNvSpPr>
          <p:nvPr>
            <p:ph type="title"/>
          </p:nvPr>
        </p:nvSpPr>
        <p:spPr/>
        <p:txBody>
          <a:bodyPr/>
          <a:lstStyle/>
          <a:p>
            <a:r>
              <a:rPr lang="en-US" dirty="0"/>
              <a:t>CARES Coronavirus Relief Fund (CRF)</a:t>
            </a:r>
          </a:p>
        </p:txBody>
      </p:sp>
      <p:sp>
        <p:nvSpPr>
          <p:cNvPr id="5" name="Text Placeholder 4">
            <a:extLst>
              <a:ext uri="{FF2B5EF4-FFF2-40B4-BE49-F238E27FC236}">
                <a16:creationId xmlns:a16="http://schemas.microsoft.com/office/drawing/2014/main" id="{5B0FFD93-690A-41ED-9F43-433122F51784}"/>
              </a:ext>
            </a:extLst>
          </p:cNvPr>
          <p:cNvSpPr>
            <a:spLocks noGrp="1"/>
          </p:cNvSpPr>
          <p:nvPr>
            <p:ph type="body" idx="1"/>
          </p:nvPr>
        </p:nvSpPr>
        <p:spPr/>
        <p:txBody>
          <a:bodyPr/>
          <a:lstStyle/>
          <a:p>
            <a:r>
              <a:rPr lang="en-US"/>
              <a:t>Activity to Date</a:t>
            </a:r>
            <a:endParaRPr lang="en-US" dirty="0"/>
          </a:p>
        </p:txBody>
      </p:sp>
      <p:sp>
        <p:nvSpPr>
          <p:cNvPr id="6" name="Content Placeholder 5">
            <a:extLst>
              <a:ext uri="{FF2B5EF4-FFF2-40B4-BE49-F238E27FC236}">
                <a16:creationId xmlns:a16="http://schemas.microsoft.com/office/drawing/2014/main" id="{0CD67BB5-CEBA-4603-8C03-47124D604765}"/>
              </a:ext>
            </a:extLst>
          </p:cNvPr>
          <p:cNvSpPr>
            <a:spLocks noGrp="1"/>
          </p:cNvSpPr>
          <p:nvPr>
            <p:ph sz="half" idx="2"/>
          </p:nvPr>
        </p:nvSpPr>
        <p:spPr/>
        <p:txBody>
          <a:bodyPr>
            <a:normAutofit/>
          </a:bodyPr>
          <a:lstStyle/>
          <a:p>
            <a:r>
              <a:rPr lang="en-US" dirty="0"/>
              <a:t>Allocated:  $38.3M</a:t>
            </a:r>
          </a:p>
          <a:p>
            <a:r>
              <a:rPr lang="en-US" dirty="0"/>
              <a:t>Contracted:  $31.0M</a:t>
            </a:r>
          </a:p>
          <a:p>
            <a:r>
              <a:rPr lang="en-US" dirty="0"/>
              <a:t>Paid:  6M</a:t>
            </a:r>
          </a:p>
        </p:txBody>
      </p:sp>
      <p:sp>
        <p:nvSpPr>
          <p:cNvPr id="7" name="Text Placeholder 6">
            <a:extLst>
              <a:ext uri="{FF2B5EF4-FFF2-40B4-BE49-F238E27FC236}">
                <a16:creationId xmlns:a16="http://schemas.microsoft.com/office/drawing/2014/main" id="{B4596EA0-14C6-4327-8C5D-D16F3D2AC091}"/>
              </a:ext>
            </a:extLst>
          </p:cNvPr>
          <p:cNvSpPr>
            <a:spLocks noGrp="1"/>
          </p:cNvSpPr>
          <p:nvPr>
            <p:ph type="body" sz="quarter" idx="3"/>
          </p:nvPr>
        </p:nvSpPr>
        <p:spPr/>
        <p:txBody>
          <a:bodyPr/>
          <a:lstStyle/>
          <a:p>
            <a:r>
              <a:rPr lang="en-US" dirty="0"/>
              <a:t>Provider Assistance Needed!</a:t>
            </a:r>
          </a:p>
        </p:txBody>
      </p:sp>
      <p:sp>
        <p:nvSpPr>
          <p:cNvPr id="8" name="Content Placeholder 7">
            <a:extLst>
              <a:ext uri="{FF2B5EF4-FFF2-40B4-BE49-F238E27FC236}">
                <a16:creationId xmlns:a16="http://schemas.microsoft.com/office/drawing/2014/main" id="{764F9614-DF5C-4220-8532-F73E3527DFAE}"/>
              </a:ext>
            </a:extLst>
          </p:cNvPr>
          <p:cNvSpPr>
            <a:spLocks noGrp="1"/>
          </p:cNvSpPr>
          <p:nvPr>
            <p:ph sz="quarter" idx="4"/>
          </p:nvPr>
        </p:nvSpPr>
        <p:spPr>
          <a:xfrm>
            <a:off x="6208712" y="3179762"/>
            <a:ext cx="4825159" cy="2024005"/>
          </a:xfrm>
        </p:spPr>
        <p:txBody>
          <a:bodyPr>
            <a:normAutofit/>
          </a:bodyPr>
          <a:lstStyle/>
          <a:p>
            <a:r>
              <a:rPr lang="en-US" dirty="0"/>
              <a:t>Goal – All contracts completed by 9/30/20</a:t>
            </a:r>
          </a:p>
          <a:p>
            <a:r>
              <a:rPr lang="en-US" dirty="0"/>
              <a:t>Goal – Invoices current as of the October billing deadline</a:t>
            </a:r>
          </a:p>
          <a:p>
            <a:r>
              <a:rPr lang="en-US" dirty="0"/>
              <a:t>Need help?  </a:t>
            </a:r>
          </a:p>
        </p:txBody>
      </p:sp>
      <p:sp>
        <p:nvSpPr>
          <p:cNvPr id="2" name="Rectangle 1">
            <a:extLst>
              <a:ext uri="{FF2B5EF4-FFF2-40B4-BE49-F238E27FC236}">
                <a16:creationId xmlns:a16="http://schemas.microsoft.com/office/drawing/2014/main" id="{423E896F-FF04-49A8-BE5D-862B1F0AED93}"/>
              </a:ext>
            </a:extLst>
          </p:cNvPr>
          <p:cNvSpPr/>
          <p:nvPr/>
        </p:nvSpPr>
        <p:spPr>
          <a:xfrm>
            <a:off x="3048000" y="5145668"/>
            <a:ext cx="6096000" cy="1477328"/>
          </a:xfrm>
          <a:prstGeom prst="rect">
            <a:avLst/>
          </a:prstGeom>
        </p:spPr>
        <p:txBody>
          <a:bodyPr>
            <a:spAutoFit/>
          </a:bodyPr>
          <a:lstStyle/>
          <a:p>
            <a:r>
              <a:rPr lang="en-US" dirty="0"/>
              <a:t>Key DHS staff</a:t>
            </a:r>
            <a:endParaRPr lang="en-US" dirty="0">
              <a:cs typeface="Calibri"/>
            </a:endParaRPr>
          </a:p>
          <a:p>
            <a:pPr lvl="1"/>
            <a:r>
              <a:rPr lang="en-US" dirty="0">
                <a:cs typeface="Calibri"/>
              </a:rPr>
              <a:t>Payment inquiries: Dan Evancho </a:t>
            </a:r>
            <a:r>
              <a:rPr lang="en-US" dirty="0">
                <a:cs typeface="Calibri"/>
                <a:hlinkClick r:id="rId2"/>
              </a:rPr>
              <a:t>Dan.Evancho@alleghenycounty.us</a:t>
            </a:r>
            <a:endParaRPr lang="en-US" dirty="0">
              <a:cs typeface="Calibri"/>
            </a:endParaRPr>
          </a:p>
          <a:p>
            <a:pPr lvl="1"/>
            <a:r>
              <a:rPr lang="en-US" dirty="0">
                <a:cs typeface="Calibri"/>
              </a:rPr>
              <a:t>Contract inquiries:  Kathy Heinz </a:t>
            </a:r>
            <a:r>
              <a:rPr lang="en-US" dirty="0">
                <a:cs typeface="Calibri"/>
                <a:hlinkClick r:id="rId3"/>
              </a:rPr>
              <a:t>Kathy.Heinz@alleghenycounty.us</a:t>
            </a:r>
            <a:r>
              <a:rPr lang="en-US" dirty="0">
                <a:cs typeface="Calibri"/>
              </a:rPr>
              <a:t> </a:t>
            </a:r>
          </a:p>
        </p:txBody>
      </p:sp>
    </p:spTree>
    <p:extLst>
      <p:ext uri="{BB962C8B-B14F-4D97-AF65-F5344CB8AC3E}">
        <p14:creationId xmlns:p14="http://schemas.microsoft.com/office/powerpoint/2010/main" val="238727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E5E4-4EC2-4631-9611-A694239D0A05}"/>
              </a:ext>
            </a:extLst>
          </p:cNvPr>
          <p:cNvSpPr>
            <a:spLocks noGrp="1"/>
          </p:cNvSpPr>
          <p:nvPr>
            <p:ph type="title"/>
          </p:nvPr>
        </p:nvSpPr>
        <p:spPr/>
        <p:txBody>
          <a:bodyPr/>
          <a:lstStyle/>
          <a:p>
            <a:r>
              <a:rPr lang="en-US" b="1"/>
              <a:t>Agenda</a:t>
            </a:r>
          </a:p>
        </p:txBody>
      </p:sp>
      <p:sp>
        <p:nvSpPr>
          <p:cNvPr id="3" name="Content Placeholder 2">
            <a:extLst>
              <a:ext uri="{FF2B5EF4-FFF2-40B4-BE49-F238E27FC236}">
                <a16:creationId xmlns:a16="http://schemas.microsoft.com/office/drawing/2014/main" id="{55036CFE-6F50-402D-B81E-0ABA3501D509}"/>
              </a:ext>
            </a:extLst>
          </p:cNvPr>
          <p:cNvSpPr>
            <a:spLocks noGrp="1"/>
          </p:cNvSpPr>
          <p:nvPr>
            <p:ph idx="1"/>
          </p:nvPr>
        </p:nvSpPr>
        <p:spPr>
          <a:xfrm>
            <a:off x="548640" y="1310568"/>
            <a:ext cx="10805160" cy="4866395"/>
          </a:xfrm>
        </p:spPr>
        <p:txBody>
          <a:bodyPr vert="horz" lIns="91440" tIns="45720" rIns="91440" bIns="45720" rtlCol="0" anchor="t">
            <a:normAutofit/>
          </a:bodyPr>
          <a:lstStyle/>
          <a:p>
            <a:pPr marL="0" indent="0">
              <a:buNone/>
            </a:pPr>
            <a:endParaRPr lang="en-US" dirty="0">
              <a:cs typeface="Calibri"/>
            </a:endParaRPr>
          </a:p>
          <a:p>
            <a:pPr marL="227965" indent="-227965"/>
            <a:r>
              <a:rPr lang="en-US" dirty="0">
                <a:ea typeface="+mn-lt"/>
                <a:cs typeface="+mn-lt"/>
              </a:rPr>
              <a:t>Update from Dr. Bogen</a:t>
            </a:r>
          </a:p>
          <a:p>
            <a:pPr marL="227965" indent="-227965"/>
            <a:r>
              <a:rPr lang="en-US" dirty="0">
                <a:ea typeface="+mn-lt"/>
                <a:cs typeface="+mn-lt"/>
              </a:rPr>
              <a:t>Announcements/updates</a:t>
            </a:r>
          </a:p>
          <a:p>
            <a:pPr marL="227965" indent="-227965"/>
            <a:r>
              <a:rPr lang="en-US" dirty="0">
                <a:ea typeface="+mn-lt"/>
                <a:cs typeface="+mn-lt"/>
              </a:rPr>
              <a:t>Legislative updates</a:t>
            </a:r>
          </a:p>
          <a:p>
            <a:pPr marL="227965" indent="-227965"/>
            <a:r>
              <a:rPr lang="en-US" dirty="0">
                <a:ea typeface="+mn-lt"/>
                <a:cs typeface="+mn-lt"/>
              </a:rPr>
              <a:t>Health Metrics</a:t>
            </a:r>
          </a:p>
          <a:p>
            <a:pPr marL="227965" indent="-227965"/>
            <a:r>
              <a:rPr lang="en-US" dirty="0">
                <a:ea typeface="+mn-lt"/>
                <a:cs typeface="+mn-lt"/>
              </a:rPr>
              <a:t>CRF Updates</a:t>
            </a:r>
          </a:p>
          <a:p>
            <a:pPr marL="227965" indent="-227965"/>
            <a:r>
              <a:rPr lang="en-US" dirty="0">
                <a:ea typeface="+mn-lt"/>
                <a:cs typeface="+mn-lt"/>
              </a:rPr>
              <a:t>Program updates </a:t>
            </a:r>
            <a:endParaRPr lang="en-US" dirty="0">
              <a:cs typeface="Calibri"/>
            </a:endParaRPr>
          </a:p>
          <a:p>
            <a:pPr marL="0" indent="0">
              <a:buNone/>
            </a:pPr>
            <a:endParaRPr lang="en-US" dirty="0">
              <a:solidFill>
                <a:srgbClr val="FF0000"/>
              </a:solidFill>
              <a:ea typeface="+mn-lt"/>
              <a:cs typeface="+mn-lt"/>
            </a:endParaRPr>
          </a:p>
          <a:p>
            <a:pPr marL="227965" indent="-227965"/>
            <a:endParaRPr lang="en-US" dirty="0">
              <a:solidFill>
                <a:srgbClr val="FF0000"/>
              </a:solidFill>
              <a:cs typeface="Calibri"/>
            </a:endParaRPr>
          </a:p>
          <a:p>
            <a:pPr marL="227965" indent="-227965"/>
            <a:endParaRPr lang="en-US" dirty="0">
              <a:solidFill>
                <a:srgbClr val="FF0000"/>
              </a:solidFill>
              <a:cs typeface="Calibri"/>
            </a:endParaRPr>
          </a:p>
          <a:p>
            <a:pPr marL="227965" indent="-227965"/>
            <a:endParaRPr lang="en-US" dirty="0">
              <a:solidFill>
                <a:srgbClr val="FF0000"/>
              </a:solidFill>
              <a:cs typeface="Calibri"/>
            </a:endParaRPr>
          </a:p>
          <a:p>
            <a:pPr marL="227965" indent="-227965"/>
            <a:endParaRPr lang="en-US" dirty="0">
              <a:solidFill>
                <a:srgbClr val="000000"/>
              </a:solidFill>
              <a:cs typeface="Calibri"/>
            </a:endParaRPr>
          </a:p>
          <a:p>
            <a:pPr marL="227965" indent="-227965"/>
            <a:endParaRPr lang="en-US" dirty="0">
              <a:solidFill>
                <a:srgbClr val="FF0000"/>
              </a:solidFill>
              <a:cs typeface="Calibri"/>
            </a:endParaRPr>
          </a:p>
          <a:p>
            <a:pPr marL="227965" indent="-227965"/>
            <a:endParaRPr lang="en-US" u="sng" dirty="0">
              <a:cs typeface="Calibri"/>
            </a:endParaRPr>
          </a:p>
          <a:p>
            <a:pPr marL="0" indent="0">
              <a:buNone/>
            </a:pPr>
            <a:endParaRPr lang="en-US" u="sng" dirty="0">
              <a:cs typeface="Calibri"/>
            </a:endParaRPr>
          </a:p>
          <a:p>
            <a:pPr marL="0" indent="0">
              <a:buNone/>
            </a:pPr>
            <a:endParaRPr lang="en-US" dirty="0">
              <a:cs typeface="Calibri"/>
            </a:endParaRPr>
          </a:p>
          <a:p>
            <a:pPr marL="0" indent="0">
              <a:buNone/>
            </a:pPr>
            <a:endParaRPr lang="en-US" dirty="0">
              <a:highlight>
                <a:srgbClr val="FFFF00"/>
              </a:highlight>
              <a:cs typeface="Calibri"/>
            </a:endParaRPr>
          </a:p>
          <a:p>
            <a:pPr marL="0" indent="0">
              <a:buNone/>
            </a:pPr>
            <a:endParaRPr lang="en-US" dirty="0">
              <a:cs typeface="Calibri"/>
            </a:endParaRPr>
          </a:p>
        </p:txBody>
      </p:sp>
      <p:pic>
        <p:nvPicPr>
          <p:cNvPr id="4" name="Picture 3">
            <a:extLst>
              <a:ext uri="{FF2B5EF4-FFF2-40B4-BE49-F238E27FC236}">
                <a16:creationId xmlns:a16="http://schemas.microsoft.com/office/drawing/2014/main" id="{38A2BF00-041F-4AC4-8DB9-69B5CE84CD36}"/>
              </a:ext>
            </a:extLst>
          </p:cNvPr>
          <p:cNvPicPr>
            <a:picLocks noChangeAspect="1"/>
          </p:cNvPicPr>
          <p:nvPr/>
        </p:nvPicPr>
        <p:blipFill rotWithShape="1">
          <a:blip r:embed="rId2">
            <a:extLst>
              <a:ext uri="{28A0092B-C50C-407E-A947-70E740481C1C}">
                <a14:useLocalDpi xmlns:a14="http://schemas.microsoft.com/office/drawing/2010/main" val="0"/>
              </a:ext>
            </a:extLst>
          </a:blip>
          <a:srcRect l="3891" t="13760" r="76792" b="17031"/>
          <a:stretch/>
        </p:blipFill>
        <p:spPr>
          <a:xfrm>
            <a:off x="12828343" y="6601907"/>
            <a:ext cx="1477927" cy="1333206"/>
          </a:xfrm>
          <a:prstGeom prst="rect">
            <a:avLst/>
          </a:prstGeom>
        </p:spPr>
      </p:pic>
      <p:pic>
        <p:nvPicPr>
          <p:cNvPr id="6" name="Picture 5">
            <a:extLst>
              <a:ext uri="{FF2B5EF4-FFF2-40B4-BE49-F238E27FC236}">
                <a16:creationId xmlns:a16="http://schemas.microsoft.com/office/drawing/2014/main" id="{4DEDFC41-6419-445A-9C7C-E9C035275CFA}"/>
              </a:ext>
            </a:extLst>
          </p:cNvPr>
          <p:cNvPicPr>
            <a:picLocks noChangeAspect="1"/>
          </p:cNvPicPr>
          <p:nvPr/>
        </p:nvPicPr>
        <p:blipFill rotWithShape="1">
          <a:blip r:embed="rId2">
            <a:extLst>
              <a:ext uri="{28A0092B-C50C-407E-A947-70E740481C1C}">
                <a14:useLocalDpi xmlns:a14="http://schemas.microsoft.com/office/drawing/2010/main" val="0"/>
              </a:ext>
            </a:extLst>
          </a:blip>
          <a:srcRect l="3891" t="13760" r="76792" b="17031"/>
          <a:stretch/>
        </p:blipFill>
        <p:spPr>
          <a:xfrm>
            <a:off x="10237762" y="5215030"/>
            <a:ext cx="1477927" cy="1333207"/>
          </a:xfrm>
          <a:prstGeom prst="rect">
            <a:avLst/>
          </a:prstGeom>
        </p:spPr>
      </p:pic>
      <p:sp>
        <p:nvSpPr>
          <p:cNvPr id="5" name="Slide Number Placeholder 4">
            <a:extLst>
              <a:ext uri="{FF2B5EF4-FFF2-40B4-BE49-F238E27FC236}">
                <a16:creationId xmlns:a16="http://schemas.microsoft.com/office/drawing/2014/main" id="{94FA08E5-365B-4B7C-BBBB-C9D17CAB848C}"/>
              </a:ext>
            </a:extLst>
          </p:cNvPr>
          <p:cNvSpPr>
            <a:spLocks noGrp="1"/>
          </p:cNvSpPr>
          <p:nvPr>
            <p:ph type="sldNum" sz="quarter" idx="12"/>
          </p:nvPr>
        </p:nvSpPr>
        <p:spPr/>
        <p:txBody>
          <a:bodyPr/>
          <a:lstStyle/>
          <a:p>
            <a:fld id="{306E5ACA-BDE8-4086-814D-8DCD6380C27C}" type="slidenum">
              <a:rPr lang="en-US" dirty="0" smtClean="0"/>
              <a:t>2</a:t>
            </a:fld>
            <a:endParaRPr lang="en-US"/>
          </a:p>
        </p:txBody>
      </p:sp>
      <p:sp>
        <p:nvSpPr>
          <p:cNvPr id="7" name="Rectangle 6">
            <a:extLst>
              <a:ext uri="{FF2B5EF4-FFF2-40B4-BE49-F238E27FC236}">
                <a16:creationId xmlns:a16="http://schemas.microsoft.com/office/drawing/2014/main" id="{C2644609-C167-40D1-AFFD-CD1B163F006A}"/>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486425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C033-939B-4B82-9998-D46DA53FE323}"/>
              </a:ext>
            </a:extLst>
          </p:cNvPr>
          <p:cNvSpPr>
            <a:spLocks noGrp="1"/>
          </p:cNvSpPr>
          <p:nvPr>
            <p:ph type="title"/>
          </p:nvPr>
        </p:nvSpPr>
        <p:spPr>
          <a:xfrm>
            <a:off x="849503" y="553466"/>
            <a:ext cx="9720072" cy="1499616"/>
          </a:xfrm>
        </p:spPr>
        <p:txBody>
          <a:bodyPr/>
          <a:lstStyle/>
          <a:p>
            <a:r>
              <a:rPr lang="en-US"/>
              <a:t>Food Distributions</a:t>
            </a:r>
          </a:p>
        </p:txBody>
      </p:sp>
      <p:sp>
        <p:nvSpPr>
          <p:cNvPr id="9" name="TextBox 8">
            <a:extLst>
              <a:ext uri="{FF2B5EF4-FFF2-40B4-BE49-F238E27FC236}">
                <a16:creationId xmlns:a16="http://schemas.microsoft.com/office/drawing/2014/main" id="{CF6AB0A4-90A8-48E2-AC28-7E38A2FA2815}"/>
              </a:ext>
            </a:extLst>
          </p:cNvPr>
          <p:cNvSpPr txBox="1"/>
          <p:nvPr/>
        </p:nvSpPr>
        <p:spPr>
          <a:xfrm>
            <a:off x="1310894" y="2272172"/>
            <a:ext cx="4976812" cy="10744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500"/>
              <a:t>https://www.pittsburghfoodbank.org/get-help/drive-up/</a:t>
            </a:r>
          </a:p>
        </p:txBody>
      </p:sp>
      <p:pic>
        <p:nvPicPr>
          <p:cNvPr id="3" name="Picture 3">
            <a:extLst>
              <a:ext uri="{FF2B5EF4-FFF2-40B4-BE49-F238E27FC236}">
                <a16:creationId xmlns:a16="http://schemas.microsoft.com/office/drawing/2014/main" id="{760D6F0F-9943-4F99-ABC3-C1BA035FBC4E}"/>
              </a:ext>
            </a:extLst>
          </p:cNvPr>
          <p:cNvPicPr>
            <a:picLocks noChangeAspect="1"/>
          </p:cNvPicPr>
          <p:nvPr/>
        </p:nvPicPr>
        <p:blipFill rotWithShape="1">
          <a:blip r:embed="rId2"/>
          <a:srcRect r="-208" b="16403"/>
          <a:stretch/>
        </p:blipFill>
        <p:spPr>
          <a:xfrm>
            <a:off x="5053107" y="3466959"/>
            <a:ext cx="6676245" cy="3254077"/>
          </a:xfrm>
          <a:prstGeom prst="rect">
            <a:avLst/>
          </a:prstGeom>
        </p:spPr>
      </p:pic>
      <p:pic>
        <p:nvPicPr>
          <p:cNvPr id="4" name="Picture 5">
            <a:extLst>
              <a:ext uri="{FF2B5EF4-FFF2-40B4-BE49-F238E27FC236}">
                <a16:creationId xmlns:a16="http://schemas.microsoft.com/office/drawing/2014/main" id="{12900393-5733-48F4-803E-9541A15156A2}"/>
              </a:ext>
            </a:extLst>
          </p:cNvPr>
          <p:cNvPicPr>
            <a:picLocks noChangeAspect="1"/>
          </p:cNvPicPr>
          <p:nvPr/>
        </p:nvPicPr>
        <p:blipFill rotWithShape="1">
          <a:blip r:embed="rId3"/>
          <a:srcRect r="-290" b="14286"/>
          <a:stretch/>
        </p:blipFill>
        <p:spPr>
          <a:xfrm>
            <a:off x="1127778" y="3575528"/>
            <a:ext cx="3235339" cy="3279462"/>
          </a:xfrm>
          <a:prstGeom prst="rect">
            <a:avLst/>
          </a:prstGeom>
        </p:spPr>
      </p:pic>
      <p:pic>
        <p:nvPicPr>
          <p:cNvPr id="7" name="Picture 7">
            <a:extLst>
              <a:ext uri="{FF2B5EF4-FFF2-40B4-BE49-F238E27FC236}">
                <a16:creationId xmlns:a16="http://schemas.microsoft.com/office/drawing/2014/main" id="{87BDE8ED-74D5-4F5C-B172-492BDD56DBB9}"/>
              </a:ext>
            </a:extLst>
          </p:cNvPr>
          <p:cNvPicPr>
            <a:picLocks noChangeAspect="1"/>
          </p:cNvPicPr>
          <p:nvPr/>
        </p:nvPicPr>
        <p:blipFill>
          <a:blip r:embed="rId4"/>
          <a:stretch>
            <a:fillRect/>
          </a:stretch>
        </p:blipFill>
        <p:spPr>
          <a:xfrm>
            <a:off x="7089775" y="73327"/>
            <a:ext cx="3171825" cy="3274408"/>
          </a:xfrm>
          <a:prstGeom prst="rect">
            <a:avLst/>
          </a:prstGeom>
        </p:spPr>
      </p:pic>
    </p:spTree>
    <p:extLst>
      <p:ext uri="{BB962C8B-B14F-4D97-AF65-F5344CB8AC3E}">
        <p14:creationId xmlns:p14="http://schemas.microsoft.com/office/powerpoint/2010/main" val="297423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5925B-40E0-446D-9674-41F513B519A1}"/>
              </a:ext>
            </a:extLst>
          </p:cNvPr>
          <p:cNvSpPr>
            <a:spLocks noGrp="1"/>
          </p:cNvSpPr>
          <p:nvPr>
            <p:ph type="title"/>
          </p:nvPr>
        </p:nvSpPr>
        <p:spPr/>
        <p:txBody>
          <a:bodyPr/>
          <a:lstStyle/>
          <a:p>
            <a:r>
              <a:rPr lang="en-US"/>
              <a:t>Health Department Guidance</a:t>
            </a:r>
          </a:p>
        </p:txBody>
      </p:sp>
      <p:sp>
        <p:nvSpPr>
          <p:cNvPr id="3" name="Content Placeholder 2">
            <a:extLst>
              <a:ext uri="{FF2B5EF4-FFF2-40B4-BE49-F238E27FC236}">
                <a16:creationId xmlns:a16="http://schemas.microsoft.com/office/drawing/2014/main" id="{B967E2E8-6898-4086-BEAE-270C3E19CBDD}"/>
              </a:ext>
            </a:extLst>
          </p:cNvPr>
          <p:cNvSpPr>
            <a:spLocks noGrp="1"/>
          </p:cNvSpPr>
          <p:nvPr>
            <p:ph sz="half" idx="1"/>
          </p:nvPr>
        </p:nvSpPr>
        <p:spPr>
          <a:xfrm>
            <a:off x="2035379" y="2684803"/>
            <a:ext cx="2034469" cy="3624557"/>
          </a:xfrm>
        </p:spPr>
        <p:txBody>
          <a:bodyPr vert="horz" lIns="45720" tIns="45720" rIns="45720" bIns="45720" rtlCol="0" anchor="t">
            <a:normAutofit/>
          </a:bodyPr>
          <a:lstStyle/>
          <a:p>
            <a:r>
              <a:rPr lang="en-US">
                <a:ea typeface="+mn-lt"/>
                <a:cs typeface="+mn-lt"/>
              </a:rPr>
              <a:t>Alabama</a:t>
            </a:r>
            <a:endParaRPr lang="en-US"/>
          </a:p>
          <a:p>
            <a:r>
              <a:rPr lang="en-US">
                <a:ea typeface="+mn-lt"/>
                <a:cs typeface="+mn-lt"/>
              </a:rPr>
              <a:t>Arkansas</a:t>
            </a:r>
            <a:endParaRPr lang="en-US"/>
          </a:p>
          <a:p>
            <a:r>
              <a:rPr lang="en-US">
                <a:ea typeface="+mn-lt"/>
                <a:cs typeface="+mn-lt"/>
              </a:rPr>
              <a:t>Florida</a:t>
            </a:r>
            <a:endParaRPr lang="en-US"/>
          </a:p>
          <a:p>
            <a:r>
              <a:rPr lang="en-US">
                <a:ea typeface="+mn-lt"/>
                <a:cs typeface="+mn-lt"/>
              </a:rPr>
              <a:t>Georgia</a:t>
            </a:r>
            <a:endParaRPr lang="en-US"/>
          </a:p>
          <a:p>
            <a:r>
              <a:rPr lang="en-US">
                <a:ea typeface="+mn-lt"/>
                <a:cs typeface="+mn-lt"/>
              </a:rPr>
              <a:t>Hawaii</a:t>
            </a:r>
            <a:endParaRPr lang="en-US"/>
          </a:p>
          <a:p>
            <a:r>
              <a:rPr lang="en-US">
                <a:ea typeface="+mn-lt"/>
                <a:cs typeface="+mn-lt"/>
              </a:rPr>
              <a:t>Idaho</a:t>
            </a:r>
            <a:endParaRPr lang="en-US"/>
          </a:p>
          <a:p>
            <a:r>
              <a:rPr lang="en-US">
                <a:ea typeface="+mn-lt"/>
                <a:cs typeface="+mn-lt"/>
              </a:rPr>
              <a:t>Illinois</a:t>
            </a:r>
            <a:endParaRPr lang="en-US"/>
          </a:p>
          <a:p>
            <a:endParaRPr lang="en-US"/>
          </a:p>
          <a:p>
            <a:endParaRPr lang="en-US"/>
          </a:p>
        </p:txBody>
      </p:sp>
      <p:sp>
        <p:nvSpPr>
          <p:cNvPr id="6" name="TextBox 5">
            <a:extLst>
              <a:ext uri="{FF2B5EF4-FFF2-40B4-BE49-F238E27FC236}">
                <a16:creationId xmlns:a16="http://schemas.microsoft.com/office/drawing/2014/main" id="{0778A75D-FF47-4595-97BF-AEEB1621E143}"/>
              </a:ext>
            </a:extLst>
          </p:cNvPr>
          <p:cNvSpPr txBox="1"/>
          <p:nvPr/>
        </p:nvSpPr>
        <p:spPr>
          <a:xfrm>
            <a:off x="1021668" y="1862004"/>
            <a:ext cx="97151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Continue use of PPE and Social Distancing. Recommending</a:t>
            </a:r>
            <a:r>
              <a:rPr lang="en-US" sz="2000">
                <a:ea typeface="+mn-lt"/>
                <a:cs typeface="+mn-lt"/>
              </a:rPr>
              <a:t> that congregate settings quarantine new residents for 2 weeks if they are coming from a high-risk state. </a:t>
            </a:r>
            <a:endParaRPr lang="en-US"/>
          </a:p>
        </p:txBody>
      </p:sp>
      <p:sp>
        <p:nvSpPr>
          <p:cNvPr id="9" name="Content Placeholder 2">
            <a:extLst>
              <a:ext uri="{FF2B5EF4-FFF2-40B4-BE49-F238E27FC236}">
                <a16:creationId xmlns:a16="http://schemas.microsoft.com/office/drawing/2014/main" id="{8A9F050E-8690-40F0-AD5F-0D76B20EEA5D}"/>
              </a:ext>
            </a:extLst>
          </p:cNvPr>
          <p:cNvSpPr txBox="1">
            <a:spLocks/>
          </p:cNvSpPr>
          <p:nvPr/>
        </p:nvSpPr>
        <p:spPr>
          <a:xfrm>
            <a:off x="5079106" y="2787353"/>
            <a:ext cx="2034469" cy="3624557"/>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ea typeface="+mn-lt"/>
                <a:cs typeface="+mn-lt"/>
              </a:rPr>
              <a:t>Iowa</a:t>
            </a:r>
          </a:p>
          <a:p>
            <a:r>
              <a:rPr lang="en-US">
                <a:ea typeface="+mn-lt"/>
                <a:cs typeface="+mn-lt"/>
              </a:rPr>
              <a:t>Kansas</a:t>
            </a:r>
            <a:endParaRPr lang="en-US"/>
          </a:p>
          <a:p>
            <a:r>
              <a:rPr lang="en-US">
                <a:ea typeface="+mn-lt"/>
                <a:cs typeface="+mn-lt"/>
              </a:rPr>
              <a:t>Louisiana</a:t>
            </a:r>
          </a:p>
          <a:p>
            <a:r>
              <a:rPr lang="en-US">
                <a:ea typeface="+mn-lt"/>
                <a:cs typeface="+mn-lt"/>
              </a:rPr>
              <a:t>Mississippi</a:t>
            </a:r>
          </a:p>
          <a:p>
            <a:r>
              <a:rPr lang="en-US">
                <a:ea typeface="+mn-lt"/>
                <a:cs typeface="+mn-lt"/>
              </a:rPr>
              <a:t>Missouri</a:t>
            </a:r>
          </a:p>
          <a:p>
            <a:r>
              <a:rPr lang="en-US">
                <a:ea typeface="+mn-lt"/>
                <a:cs typeface="+mn-lt"/>
              </a:rPr>
              <a:t>Nevada</a:t>
            </a:r>
          </a:p>
          <a:p>
            <a:r>
              <a:rPr lang="en-US">
                <a:ea typeface="+mn-lt"/>
                <a:cs typeface="+mn-lt"/>
              </a:rPr>
              <a:t>North Carolina</a:t>
            </a:r>
            <a:endParaRPr lang="en-US"/>
          </a:p>
          <a:p>
            <a:endParaRPr lang="en-US"/>
          </a:p>
          <a:p>
            <a:endParaRPr lang="en-US"/>
          </a:p>
        </p:txBody>
      </p:sp>
      <p:sp>
        <p:nvSpPr>
          <p:cNvPr id="10" name="Content Placeholder 2">
            <a:extLst>
              <a:ext uri="{FF2B5EF4-FFF2-40B4-BE49-F238E27FC236}">
                <a16:creationId xmlns:a16="http://schemas.microsoft.com/office/drawing/2014/main" id="{8502962E-BB8F-4D83-A65B-38B7ABF8FFB5}"/>
              </a:ext>
            </a:extLst>
          </p:cNvPr>
          <p:cNvSpPr txBox="1">
            <a:spLocks/>
          </p:cNvSpPr>
          <p:nvPr/>
        </p:nvSpPr>
        <p:spPr>
          <a:xfrm>
            <a:off x="7913460" y="2787353"/>
            <a:ext cx="2034469" cy="3624557"/>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a:ea typeface="+mn-lt"/>
                <a:cs typeface="+mn-lt"/>
              </a:rPr>
              <a:t>North Dakota</a:t>
            </a:r>
          </a:p>
          <a:p>
            <a:r>
              <a:rPr lang="en-US">
                <a:ea typeface="+mn-lt"/>
                <a:cs typeface="+mn-lt"/>
              </a:rPr>
              <a:t>Oklahoma</a:t>
            </a:r>
          </a:p>
          <a:p>
            <a:r>
              <a:rPr lang="en-US">
                <a:ea typeface="+mn-lt"/>
                <a:cs typeface="+mn-lt"/>
              </a:rPr>
              <a:t>South Carolina</a:t>
            </a:r>
          </a:p>
          <a:p>
            <a:r>
              <a:rPr lang="en-US">
                <a:ea typeface="+mn-lt"/>
                <a:cs typeface="+mn-lt"/>
              </a:rPr>
              <a:t>South Dakota</a:t>
            </a:r>
          </a:p>
          <a:p>
            <a:r>
              <a:rPr lang="en-US">
                <a:ea typeface="+mn-lt"/>
                <a:cs typeface="+mn-lt"/>
              </a:rPr>
              <a:t>Tennessee</a:t>
            </a:r>
          </a:p>
          <a:p>
            <a:r>
              <a:rPr lang="en-US">
                <a:ea typeface="+mn-lt"/>
                <a:cs typeface="+mn-lt"/>
              </a:rPr>
              <a:t>Texas</a:t>
            </a:r>
            <a:endParaRPr lang="en-US"/>
          </a:p>
          <a:p>
            <a:endParaRPr lang="en-US"/>
          </a:p>
          <a:p>
            <a:endParaRPr lang="en-US"/>
          </a:p>
        </p:txBody>
      </p:sp>
    </p:spTree>
    <p:extLst>
      <p:ext uri="{BB962C8B-B14F-4D97-AF65-F5344CB8AC3E}">
        <p14:creationId xmlns:p14="http://schemas.microsoft.com/office/powerpoint/2010/main" val="362558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F272-1192-4704-B69B-0BD66256A67E}"/>
              </a:ext>
            </a:extLst>
          </p:cNvPr>
          <p:cNvSpPr>
            <a:spLocks noGrp="1"/>
          </p:cNvSpPr>
          <p:nvPr>
            <p:ph type="title"/>
          </p:nvPr>
        </p:nvSpPr>
        <p:spPr/>
        <p:txBody>
          <a:bodyPr/>
          <a:lstStyle/>
          <a:p>
            <a:r>
              <a:rPr lang="en-US"/>
              <a:t>Monitoring</a:t>
            </a:r>
          </a:p>
        </p:txBody>
      </p:sp>
      <p:sp>
        <p:nvSpPr>
          <p:cNvPr id="3" name="Content Placeholder 2">
            <a:extLst>
              <a:ext uri="{FF2B5EF4-FFF2-40B4-BE49-F238E27FC236}">
                <a16:creationId xmlns:a16="http://schemas.microsoft.com/office/drawing/2014/main" id="{6494C9F5-469F-441A-9F9D-FFEB89507DDB}"/>
              </a:ext>
            </a:extLst>
          </p:cNvPr>
          <p:cNvSpPr>
            <a:spLocks noGrp="1"/>
          </p:cNvSpPr>
          <p:nvPr>
            <p:ph idx="1"/>
          </p:nvPr>
        </p:nvSpPr>
        <p:spPr/>
        <p:txBody>
          <a:bodyPr vert="horz" lIns="45720" tIns="45720" rIns="45720" bIns="45720" rtlCol="0" anchor="t">
            <a:normAutofit fontScale="92500"/>
          </a:bodyPr>
          <a:lstStyle/>
          <a:p>
            <a:r>
              <a:rPr lang="en-US">
                <a:ea typeface="+mn-lt"/>
                <a:cs typeface="+mn-lt"/>
              </a:rPr>
              <a:t>Due to the COVID-19 pandemic, the 2020 HUD/HAP Annual Monitoring will be completed remotely through virtual conference calls and email exchanges. </a:t>
            </a:r>
            <a:endParaRPr lang="en-US"/>
          </a:p>
          <a:p>
            <a:r>
              <a:rPr lang="en-US">
                <a:ea typeface="+mn-lt"/>
                <a:cs typeface="+mn-lt"/>
              </a:rPr>
              <a:t>Instead of using the traditional monitoring tool, the Bureau of Homeless Services (BHS) is assessing the program to determine if they are high, medium, or low risk. To determine the risk level, the Housing Program Specialists reviewed last year’s monitoring performance as well as this year’s client support concerns, Director’s Action Line complaints and BHS staff intervention. </a:t>
            </a:r>
            <a:endParaRPr lang="en-US"/>
          </a:p>
          <a:p>
            <a:r>
              <a:rPr lang="en-US" b="1">
                <a:ea typeface="+mn-lt"/>
                <a:cs typeface="+mn-lt"/>
              </a:rPr>
              <a:t>Risk Levels:</a:t>
            </a:r>
            <a:endParaRPr lang="en-US"/>
          </a:p>
          <a:p>
            <a:r>
              <a:rPr lang="en-US">
                <a:ea typeface="+mn-lt"/>
                <a:cs typeface="+mn-lt"/>
              </a:rPr>
              <a:t>Low: No 2019 CAP and no frequent staff intervention</a:t>
            </a:r>
            <a:endParaRPr lang="en-US"/>
          </a:p>
          <a:p>
            <a:r>
              <a:rPr lang="en-US">
                <a:ea typeface="+mn-lt"/>
                <a:cs typeface="+mn-lt"/>
              </a:rPr>
              <a:t>Medium: No 2019 CAP and yes to frequent staff intervention, Yes 2019 CAP and no to frequent staff intervention </a:t>
            </a:r>
            <a:endParaRPr lang="en-US"/>
          </a:p>
          <a:p>
            <a:r>
              <a:rPr lang="en-US">
                <a:ea typeface="+mn-lt"/>
                <a:cs typeface="+mn-lt"/>
              </a:rPr>
              <a:t>High: Yes 2019 CAP and yes frequent staff intervention</a:t>
            </a:r>
            <a:endParaRPr lang="en-US"/>
          </a:p>
          <a:p>
            <a:endParaRPr lang="en-US"/>
          </a:p>
        </p:txBody>
      </p:sp>
    </p:spTree>
    <p:extLst>
      <p:ext uri="{BB962C8B-B14F-4D97-AF65-F5344CB8AC3E}">
        <p14:creationId xmlns:p14="http://schemas.microsoft.com/office/powerpoint/2010/main" val="2733854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34F0-C372-4D1C-8417-EB08C29F57DA}"/>
              </a:ext>
            </a:extLst>
          </p:cNvPr>
          <p:cNvSpPr>
            <a:spLocks noGrp="1"/>
          </p:cNvSpPr>
          <p:nvPr>
            <p:ph type="title"/>
          </p:nvPr>
        </p:nvSpPr>
        <p:spPr>
          <a:xfrm>
            <a:off x="1024128" y="585216"/>
            <a:ext cx="5902061" cy="1499616"/>
          </a:xfrm>
        </p:spPr>
        <p:txBody>
          <a:bodyPr>
            <a:normAutofit/>
          </a:bodyPr>
          <a:lstStyle/>
          <a:p>
            <a:r>
              <a:rPr lang="en-US"/>
              <a:t>The census</a:t>
            </a:r>
          </a:p>
        </p:txBody>
      </p:sp>
      <p:sp>
        <p:nvSpPr>
          <p:cNvPr id="3" name="Content Placeholder 2">
            <a:extLst>
              <a:ext uri="{FF2B5EF4-FFF2-40B4-BE49-F238E27FC236}">
                <a16:creationId xmlns:a16="http://schemas.microsoft.com/office/drawing/2014/main" id="{CF4E8D24-8F1B-411C-A94D-AC8D19838262}"/>
              </a:ext>
            </a:extLst>
          </p:cNvPr>
          <p:cNvSpPr>
            <a:spLocks noGrp="1"/>
          </p:cNvSpPr>
          <p:nvPr>
            <p:ph idx="1"/>
          </p:nvPr>
        </p:nvSpPr>
        <p:spPr>
          <a:xfrm>
            <a:off x="1024128" y="2286000"/>
            <a:ext cx="5902061" cy="3931920"/>
          </a:xfrm>
        </p:spPr>
        <p:txBody>
          <a:bodyPr vert="horz" lIns="45720" tIns="45720" rIns="45720" bIns="45720" rtlCol="0">
            <a:normAutofit/>
          </a:bodyPr>
          <a:lstStyle/>
          <a:p>
            <a:r>
              <a:rPr lang="en-US"/>
              <a:t>September 22-24: Targeted outreach to people experiencing homelessness in Allegheny County. </a:t>
            </a:r>
          </a:p>
          <a:p>
            <a:r>
              <a:rPr lang="en-US"/>
              <a:t>Enumerators will be wearing bright orange vests and approaching people at locations within the community including shelters, soup kitchens, possibly camps if locations are known. </a:t>
            </a:r>
          </a:p>
          <a:p>
            <a:endParaRPr lang="en-US"/>
          </a:p>
        </p:txBody>
      </p:sp>
      <p:pic>
        <p:nvPicPr>
          <p:cNvPr id="5" name="Picture 5" descr="1287-oz.png">
            <a:extLst>
              <a:ext uri="{FF2B5EF4-FFF2-40B4-BE49-F238E27FC236}">
                <a16:creationId xmlns:a16="http://schemas.microsoft.com/office/drawing/2014/main" id="{7FC6B364-8966-41F8-B7C2-4885DD1D470B}"/>
              </a:ext>
            </a:extLst>
          </p:cNvPr>
          <p:cNvPicPr>
            <a:picLocks noChangeAspect="1"/>
          </p:cNvPicPr>
          <p:nvPr/>
        </p:nvPicPr>
        <p:blipFill>
          <a:blip r:embed="rId2"/>
          <a:stretch>
            <a:fillRect/>
          </a:stretch>
        </p:blipFill>
        <p:spPr>
          <a:xfrm>
            <a:off x="7552267" y="680031"/>
            <a:ext cx="3999654" cy="5497937"/>
          </a:xfrm>
          <a:prstGeom prst="rect">
            <a:avLst/>
          </a:prstGeom>
        </p:spPr>
      </p:pic>
    </p:spTree>
    <p:extLst>
      <p:ext uri="{BB962C8B-B14F-4D97-AF65-F5344CB8AC3E}">
        <p14:creationId xmlns:p14="http://schemas.microsoft.com/office/powerpoint/2010/main" val="406277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AC64-43EB-4696-958D-1F06FFFAA5CD}"/>
              </a:ext>
            </a:extLst>
          </p:cNvPr>
          <p:cNvSpPr>
            <a:spLocks noGrp="1"/>
          </p:cNvSpPr>
          <p:nvPr>
            <p:ph type="title"/>
          </p:nvPr>
        </p:nvSpPr>
        <p:spPr/>
        <p:txBody>
          <a:bodyPr/>
          <a:lstStyle/>
          <a:p>
            <a:r>
              <a:rPr lang="en-US"/>
              <a:t>Homelessness provider network calls</a:t>
            </a:r>
          </a:p>
        </p:txBody>
      </p:sp>
      <p:sp>
        <p:nvSpPr>
          <p:cNvPr id="3" name="Content Placeholder 2">
            <a:extLst>
              <a:ext uri="{FF2B5EF4-FFF2-40B4-BE49-F238E27FC236}">
                <a16:creationId xmlns:a16="http://schemas.microsoft.com/office/drawing/2014/main" id="{8EF55F62-E9CE-4C6E-A722-353DFD740E99}"/>
              </a:ext>
            </a:extLst>
          </p:cNvPr>
          <p:cNvSpPr>
            <a:spLocks noGrp="1"/>
          </p:cNvSpPr>
          <p:nvPr>
            <p:ph sz="half" idx="1"/>
          </p:nvPr>
        </p:nvSpPr>
        <p:spPr/>
        <p:txBody>
          <a:bodyPr vert="horz" lIns="45720" tIns="45720" rIns="45720" bIns="45720" rtlCol="0" anchor="t">
            <a:normAutofit/>
          </a:bodyPr>
          <a:lstStyle/>
          <a:p>
            <a:r>
              <a:rPr lang="en-US">
                <a:ea typeface="+mn-lt"/>
                <a:cs typeface="+mn-lt"/>
              </a:rPr>
              <a:t>Every other Tuesday at 9:30 AM</a:t>
            </a:r>
            <a:endParaRPr lang="en-US" u="sng"/>
          </a:p>
          <a:p>
            <a:pPr marL="264795" lvl="1"/>
            <a:r>
              <a:rPr lang="en-US">
                <a:ea typeface="+mn-lt"/>
                <a:cs typeface="+mn-lt"/>
              </a:rPr>
              <a:t>Next call is September 15th. </a:t>
            </a:r>
            <a:endParaRPr lang="en-US">
              <a:solidFill>
                <a:srgbClr val="000000"/>
              </a:solidFill>
              <a:ea typeface="+mn-lt"/>
              <a:cs typeface="+mn-lt"/>
            </a:endParaRPr>
          </a:p>
          <a:p>
            <a:pPr marL="127635" lvl="1" indent="0">
              <a:buNone/>
            </a:pPr>
            <a:r>
              <a:rPr lang="en-US" sz="1600" b="1">
                <a:solidFill>
                  <a:schemeClr val="accent2"/>
                </a:solidFill>
                <a:ea typeface="+mn-lt"/>
                <a:cs typeface="+mn-lt"/>
              </a:rPr>
              <a:t>Topic: Peer Support &amp; psych rehab services - WPH</a:t>
            </a:r>
            <a:endParaRPr lang="en-US" sz="1600">
              <a:solidFill>
                <a:schemeClr val="accent2"/>
              </a:solidFill>
            </a:endParaRPr>
          </a:p>
          <a:p>
            <a:r>
              <a:rPr lang="en-US">
                <a:ea typeface="+mn-lt"/>
                <a:cs typeface="+mn-lt"/>
              </a:rPr>
              <a:t>All homelessness service providers invited and encouraged to participate</a:t>
            </a:r>
            <a:endParaRPr lang="en-US"/>
          </a:p>
          <a:p>
            <a:r>
              <a:rPr lang="en-US">
                <a:ea typeface="+mn-lt"/>
                <a:cs typeface="+mn-lt"/>
              </a:rPr>
              <a:t>Call in information:</a:t>
            </a:r>
            <a:endParaRPr lang="en-US"/>
          </a:p>
          <a:p>
            <a:r>
              <a:rPr lang="en-US" b="1" i="1">
                <a:ea typeface="+mn-lt"/>
                <a:cs typeface="+mn-lt"/>
              </a:rPr>
              <a:t>Phone number: 1-267-368-7515 </a:t>
            </a:r>
            <a:endParaRPr lang="en-US"/>
          </a:p>
          <a:p>
            <a:r>
              <a:rPr lang="en-US" b="1" i="1">
                <a:ea typeface="+mn-lt"/>
                <a:cs typeface="+mn-lt"/>
              </a:rPr>
              <a:t>Conference ID #: </a:t>
            </a:r>
            <a:r>
              <a:rPr lang="en-US" b="1">
                <a:ea typeface="+mn-lt"/>
                <a:cs typeface="+mn-lt"/>
              </a:rPr>
              <a:t>883 836 652</a:t>
            </a:r>
            <a:endParaRPr lang="en-US"/>
          </a:p>
          <a:p>
            <a:endParaRPr lang="en-US"/>
          </a:p>
          <a:p>
            <a:endParaRPr lang="en-US"/>
          </a:p>
        </p:txBody>
      </p:sp>
      <p:sp>
        <p:nvSpPr>
          <p:cNvPr id="4" name="Content Placeholder 3">
            <a:extLst>
              <a:ext uri="{FF2B5EF4-FFF2-40B4-BE49-F238E27FC236}">
                <a16:creationId xmlns:a16="http://schemas.microsoft.com/office/drawing/2014/main" id="{EC31E834-7AF3-4B97-8C3F-529C94C85BA3}"/>
              </a:ext>
            </a:extLst>
          </p:cNvPr>
          <p:cNvSpPr>
            <a:spLocks noGrp="1"/>
          </p:cNvSpPr>
          <p:nvPr>
            <p:ph sz="half" idx="2"/>
          </p:nvPr>
        </p:nvSpPr>
        <p:spPr/>
        <p:txBody>
          <a:bodyPr vert="horz" lIns="45720" tIns="45720" rIns="45720" bIns="45720" rtlCol="0" anchor="ctr">
            <a:normAutofit/>
          </a:bodyPr>
          <a:lstStyle/>
          <a:p>
            <a:r>
              <a:rPr lang="en-US" b="1">
                <a:solidFill>
                  <a:schemeClr val="accent2"/>
                </a:solidFill>
                <a:ea typeface="+mn-lt"/>
                <a:cs typeface="+mn-lt"/>
              </a:rPr>
              <a:t>Ask a Navigator! Office Hours</a:t>
            </a:r>
            <a:endParaRPr lang="en-US">
              <a:solidFill>
                <a:schemeClr val="accent2"/>
              </a:solidFill>
            </a:endParaRPr>
          </a:p>
          <a:p>
            <a:r>
              <a:rPr lang="en-US">
                <a:ea typeface="+mn-lt"/>
                <a:cs typeface="+mn-lt"/>
              </a:rPr>
              <a:t>Every Tuesday from 10:30-11:00AM</a:t>
            </a:r>
            <a:endParaRPr lang="en-US"/>
          </a:p>
          <a:p>
            <a:pPr marL="127635" lvl="1" indent="0">
              <a:buNone/>
            </a:pPr>
            <a:endParaRPr lang="en-US">
              <a:ea typeface="+mn-lt"/>
              <a:cs typeface="+mn-lt"/>
            </a:endParaRPr>
          </a:p>
          <a:p>
            <a:pPr marL="127635" lvl="1" indent="0">
              <a:buNone/>
            </a:pPr>
            <a:r>
              <a:rPr lang="en-US" sz="2200" b="1">
                <a:ea typeface="+mn-lt"/>
                <a:cs typeface="+mn-lt"/>
              </a:rPr>
              <a:t>1-267-368-7515   </a:t>
            </a:r>
            <a:endParaRPr lang="en-US" sz="2200" b="1"/>
          </a:p>
          <a:p>
            <a:pPr marL="127635" lvl="1" indent="0">
              <a:buNone/>
            </a:pPr>
            <a:r>
              <a:rPr lang="en-US" sz="2200" b="1">
                <a:ea typeface="+mn-lt"/>
                <a:cs typeface="+mn-lt"/>
              </a:rPr>
              <a:t>Conference ID #: 947 434 365</a:t>
            </a:r>
            <a:r>
              <a:rPr lang="en-US" sz="2400" b="1">
                <a:ea typeface="+mn-lt"/>
                <a:cs typeface="+mn-lt"/>
              </a:rPr>
              <a:t> </a:t>
            </a:r>
            <a:endParaRPr lang="en-US" sz="2400"/>
          </a:p>
          <a:p>
            <a:pPr marL="264795" lvl="1"/>
            <a:endParaRPr lang="en-US"/>
          </a:p>
        </p:txBody>
      </p:sp>
    </p:spTree>
    <p:extLst>
      <p:ext uri="{BB962C8B-B14F-4D97-AF65-F5344CB8AC3E}">
        <p14:creationId xmlns:p14="http://schemas.microsoft.com/office/powerpoint/2010/main" val="2308609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BBF0E-E33C-4E4B-8F3C-125C33C7572E}"/>
              </a:ext>
            </a:extLst>
          </p:cNvPr>
          <p:cNvPicPr>
            <a:picLocks noChangeAspect="1"/>
          </p:cNvPicPr>
          <p:nvPr/>
        </p:nvPicPr>
        <p:blipFill rotWithShape="1">
          <a:blip r:embed="rId2"/>
          <a:srcRect t="18837" r="9093" b="16419"/>
          <a:stretch/>
        </p:blipFill>
        <p:spPr>
          <a:xfrm>
            <a:off x="3181350" y="1"/>
            <a:ext cx="9010650" cy="6857999"/>
          </a:xfrm>
          <a:prstGeom prst="rect">
            <a:avLst/>
          </a:prstGeom>
        </p:spPr>
      </p:pic>
      <p:sp>
        <p:nvSpPr>
          <p:cNvPr id="20" name="Freeform: Shape 1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0F5D61-A91A-4872-BFBE-73B43A97B2FF}"/>
              </a:ext>
            </a:extLst>
          </p:cNvPr>
          <p:cNvSpPr>
            <a:spLocks noGrp="1"/>
          </p:cNvSpPr>
          <p:nvPr>
            <p:ph type="ctrTitle"/>
          </p:nvPr>
        </p:nvSpPr>
        <p:spPr>
          <a:xfrm>
            <a:off x="804672" y="342006"/>
            <a:ext cx="3879232" cy="2248122"/>
          </a:xfrm>
        </p:spPr>
        <p:txBody>
          <a:bodyPr anchor="b">
            <a:normAutofit/>
          </a:bodyPr>
          <a:lstStyle/>
          <a:p>
            <a:pPr algn="l"/>
            <a:r>
              <a:rPr lang="en-US" sz="3800"/>
              <a:t>September is Suicide Prevention and Awareness Month	</a:t>
            </a:r>
          </a:p>
        </p:txBody>
      </p:sp>
      <p:sp>
        <p:nvSpPr>
          <p:cNvPr id="3" name="Subtitle 2">
            <a:extLst>
              <a:ext uri="{FF2B5EF4-FFF2-40B4-BE49-F238E27FC236}">
                <a16:creationId xmlns:a16="http://schemas.microsoft.com/office/drawing/2014/main" id="{DF8B2F62-48B1-4679-B2FB-A0A84E0B9730}"/>
              </a:ext>
            </a:extLst>
          </p:cNvPr>
          <p:cNvSpPr>
            <a:spLocks noGrp="1"/>
          </p:cNvSpPr>
          <p:nvPr>
            <p:ph type="subTitle" idx="1"/>
          </p:nvPr>
        </p:nvSpPr>
        <p:spPr>
          <a:xfrm>
            <a:off x="1578618" y="7527252"/>
            <a:ext cx="3205463" cy="1155525"/>
          </a:xfrm>
        </p:spPr>
        <p:txBody>
          <a:bodyPr anchor="t">
            <a:normAutofit/>
          </a:bodyPr>
          <a:lstStyle/>
          <a:p>
            <a:pPr algn="l"/>
            <a:endParaRPr lang="en-US" sz="2000"/>
          </a:p>
        </p:txBody>
      </p:sp>
      <p:sp>
        <p:nvSpPr>
          <p:cNvPr id="7" name="TextBox 1">
            <a:extLst>
              <a:ext uri="{FF2B5EF4-FFF2-40B4-BE49-F238E27FC236}">
                <a16:creationId xmlns:a16="http://schemas.microsoft.com/office/drawing/2014/main" id="{03B294BA-AF98-4ED5-9E9A-C3EFC1559729}"/>
              </a:ext>
            </a:extLst>
          </p:cNvPr>
          <p:cNvSpPr txBox="1"/>
          <p:nvPr/>
        </p:nvSpPr>
        <p:spPr>
          <a:xfrm>
            <a:off x="135092" y="6515994"/>
            <a:ext cx="133915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9/17/2020</a:t>
            </a:r>
          </a:p>
        </p:txBody>
      </p:sp>
    </p:spTree>
    <p:extLst>
      <p:ext uri="{BB962C8B-B14F-4D97-AF65-F5344CB8AC3E}">
        <p14:creationId xmlns:p14="http://schemas.microsoft.com/office/powerpoint/2010/main" val="268463362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B6E0-6767-46E5-A721-0C0812509174}"/>
              </a:ext>
            </a:extLst>
          </p:cNvPr>
          <p:cNvSpPr>
            <a:spLocks noGrp="1"/>
          </p:cNvSpPr>
          <p:nvPr>
            <p:ph type="title"/>
          </p:nvPr>
        </p:nvSpPr>
        <p:spPr>
          <a:xfrm>
            <a:off x="801524" y="-442078"/>
            <a:ext cx="3290887" cy="2452687"/>
          </a:xfrm>
        </p:spPr>
        <p:txBody>
          <a:bodyPr anchor="ctr">
            <a:normAutofit/>
          </a:bodyPr>
          <a:lstStyle/>
          <a:p>
            <a:r>
              <a:rPr lang="en-US" sz="3600">
                <a:latin typeface="Cavolini" panose="03000502040302020204" pitchFamily="66" charset="0"/>
                <a:cs typeface="Cavolini" panose="03000502040302020204" pitchFamily="66" charset="0"/>
              </a:rPr>
              <a:t>There is always…</a:t>
            </a:r>
          </a:p>
        </p:txBody>
      </p:sp>
      <p:pic>
        <p:nvPicPr>
          <p:cNvPr id="5" name="Picture 4" descr="A close up of a sign&#10;&#10;Description automatically generated">
            <a:extLst>
              <a:ext uri="{FF2B5EF4-FFF2-40B4-BE49-F238E27FC236}">
                <a16:creationId xmlns:a16="http://schemas.microsoft.com/office/drawing/2014/main" id="{E161012D-F672-4BE5-9F1F-1AE8797A948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127" b="18094"/>
          <a:stretch/>
        </p:blipFill>
        <p:spPr>
          <a:xfrm>
            <a:off x="2083241" y="1311802"/>
            <a:ext cx="7095213" cy="21171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8E7D923-827D-44FF-9B90-CC3000550B39}"/>
              </a:ext>
            </a:extLst>
          </p:cNvPr>
          <p:cNvSpPr>
            <a:spLocks noGrp="1"/>
          </p:cNvSpPr>
          <p:nvPr>
            <p:ph idx="1"/>
          </p:nvPr>
        </p:nvSpPr>
        <p:spPr>
          <a:xfrm>
            <a:off x="1749972" y="3633953"/>
            <a:ext cx="10207771" cy="4233246"/>
          </a:xfrm>
        </p:spPr>
        <p:txBody>
          <a:bodyPr anchor="ctr">
            <a:normAutofit fontScale="70000" lnSpcReduction="20000"/>
          </a:bodyPr>
          <a:lstStyle/>
          <a:p>
            <a:pPr marL="0" indent="0" fontAlgn="t">
              <a:buNone/>
            </a:pPr>
            <a:r>
              <a:rPr lang="en-US" sz="3200"/>
              <a:t>If you are in crisis or are experiencing difficult or suicidal thoughts, call:</a:t>
            </a:r>
          </a:p>
          <a:p>
            <a:pPr fontAlgn="t"/>
            <a:r>
              <a:rPr lang="en-US" sz="3200"/>
              <a:t>Allegheny County Crisis Response Team (resolve): </a:t>
            </a:r>
            <a:r>
              <a:rPr lang="en-US" sz="3200" b="1"/>
              <a:t>1-(888) 796-8226</a:t>
            </a:r>
          </a:p>
          <a:p>
            <a:pPr fontAlgn="t"/>
            <a:r>
              <a:rPr lang="en-US" sz="3200"/>
              <a:t>PA Crisis Line: </a:t>
            </a:r>
            <a:r>
              <a:rPr lang="en-US" sz="3200" b="1"/>
              <a:t>1-855-284-2494</a:t>
            </a:r>
            <a:endParaRPr lang="en-US" sz="3200"/>
          </a:p>
          <a:p>
            <a:pPr fontAlgn="t"/>
            <a:r>
              <a:rPr lang="en-US" sz="3200"/>
              <a:t>National Suicide Hotline at </a:t>
            </a:r>
            <a:r>
              <a:rPr lang="en-US" sz="3200" b="1"/>
              <a:t>1-800-273 TALK (8255)</a:t>
            </a:r>
          </a:p>
          <a:p>
            <a:pPr marL="0" indent="0" fontAlgn="t">
              <a:buNone/>
            </a:pPr>
            <a:endParaRPr lang="en-US"/>
          </a:p>
          <a:p>
            <a:pPr marL="0" indent="0" fontAlgn="t">
              <a:buNone/>
            </a:pPr>
            <a:r>
              <a:rPr lang="en-US"/>
              <a:t>If you’re uncomfortable talking on the phone, you can also text </a:t>
            </a:r>
            <a:r>
              <a:rPr lang="en-US" b="1"/>
              <a:t>NAMI to 741-741 </a:t>
            </a:r>
            <a:r>
              <a:rPr lang="en-US"/>
              <a:t>to be connected to a free, trained crisis counselor on the Crisis Text Line.</a:t>
            </a:r>
          </a:p>
          <a:p>
            <a:pPr marL="0" indent="0" fontAlgn="t">
              <a:buNone/>
            </a:pPr>
            <a:endParaRPr lang="en-US"/>
          </a:p>
          <a:p>
            <a:pPr marL="0" indent="0" fontAlgn="t">
              <a:buNone/>
            </a:pPr>
            <a:r>
              <a:rPr lang="en-US" b="1">
                <a:latin typeface="Century Gothic" panose="020B0502020202020204" pitchFamily="34" charset="0"/>
              </a:rPr>
              <a:t>If you or someone you know is in a life-threatening emergency, call 911 immediately.</a:t>
            </a:r>
          </a:p>
          <a:p>
            <a:pPr marL="0" indent="0" fontAlgn="t">
              <a:buNone/>
            </a:pPr>
            <a:endParaRPr lang="en-US"/>
          </a:p>
          <a:p>
            <a:pPr marL="0" indent="0">
              <a:buNone/>
            </a:pPr>
            <a:endParaRPr lang="en-US" sz="1800"/>
          </a:p>
          <a:p>
            <a:pPr marL="0" indent="0">
              <a:buNone/>
            </a:pPr>
            <a:r>
              <a:rPr lang="en-US" sz="1800"/>
              <a:t> </a:t>
            </a:r>
          </a:p>
          <a:p>
            <a:endParaRPr lang="en-US" sz="1800"/>
          </a:p>
        </p:txBody>
      </p:sp>
      <p:sp>
        <p:nvSpPr>
          <p:cNvPr id="4" name="TextBox 1">
            <a:extLst>
              <a:ext uri="{FF2B5EF4-FFF2-40B4-BE49-F238E27FC236}">
                <a16:creationId xmlns:a16="http://schemas.microsoft.com/office/drawing/2014/main" id="{859468C9-954B-42E8-8884-E2B3676D0D38}"/>
              </a:ext>
            </a:extLst>
          </p:cNvPr>
          <p:cNvSpPr txBox="1"/>
          <p:nvPr/>
        </p:nvSpPr>
        <p:spPr>
          <a:xfrm>
            <a:off x="67610" y="6550223"/>
            <a:ext cx="133915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t>9/17/2020</a:t>
            </a:r>
          </a:p>
        </p:txBody>
      </p:sp>
    </p:spTree>
    <p:extLst>
      <p:ext uri="{BB962C8B-B14F-4D97-AF65-F5344CB8AC3E}">
        <p14:creationId xmlns:p14="http://schemas.microsoft.com/office/powerpoint/2010/main" val="299375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93292D9A-E922-4149-9E56-854E2A2D0477}"/>
              </a:ext>
            </a:extLst>
          </p:cNvPr>
          <p:cNvSpPr>
            <a:spLocks noGrp="1"/>
          </p:cNvSpPr>
          <p:nvPr>
            <p:ph type="title"/>
          </p:nvPr>
        </p:nvSpPr>
        <p:spPr>
          <a:xfrm>
            <a:off x="801340" y="802955"/>
            <a:ext cx="4977976" cy="1454051"/>
          </a:xfrm>
        </p:spPr>
        <p:txBody>
          <a:bodyPr>
            <a:normAutofit/>
          </a:bodyPr>
          <a:lstStyle/>
          <a:p>
            <a:r>
              <a:rPr lang="en-US" sz="3100" b="1">
                <a:solidFill>
                  <a:srgbClr val="000000"/>
                </a:solidFill>
                <a:cs typeface="Calibri Light"/>
              </a:rPr>
              <a:t>5th Annual Pittsburgh Recovery Walk –</a:t>
            </a:r>
            <a:r>
              <a:rPr lang="en-US" sz="3100" b="1">
                <a:solidFill>
                  <a:srgbClr val="000000"/>
                </a:solidFill>
                <a:latin typeface="Calibri Light"/>
                <a:cs typeface="Calibri Light"/>
              </a:rPr>
              <a:t> September 19th</a:t>
            </a:r>
          </a:p>
        </p:txBody>
      </p:sp>
      <p:sp>
        <p:nvSpPr>
          <p:cNvPr id="3" name="Content Placeholder 2">
            <a:extLst>
              <a:ext uri="{FF2B5EF4-FFF2-40B4-BE49-F238E27FC236}">
                <a16:creationId xmlns:a16="http://schemas.microsoft.com/office/drawing/2014/main" id="{A407F270-59CF-4AC6-B1E3-8B680419E44C}"/>
              </a:ext>
            </a:extLst>
          </p:cNvPr>
          <p:cNvSpPr>
            <a:spLocks noGrp="1"/>
          </p:cNvSpPr>
          <p:nvPr>
            <p:ph idx="1"/>
          </p:nvPr>
        </p:nvSpPr>
        <p:spPr>
          <a:xfrm>
            <a:off x="797809" y="2421682"/>
            <a:ext cx="4977578" cy="3639289"/>
          </a:xfrm>
        </p:spPr>
        <p:txBody>
          <a:bodyPr vert="horz" lIns="91440" tIns="45720" rIns="91440" bIns="45720" rtlCol="0" anchor="ctr">
            <a:normAutofit/>
          </a:bodyPr>
          <a:lstStyle/>
          <a:p>
            <a:pPr marL="0" indent="0">
              <a:buNone/>
            </a:pPr>
            <a:r>
              <a:rPr lang="en-US" sz="1700" b="1">
                <a:solidFill>
                  <a:srgbClr val="000000"/>
                </a:solidFill>
                <a:ea typeface="+mn-lt"/>
                <a:cs typeface="+mn-lt"/>
              </a:rPr>
              <a:t>To ensure safety, this year’s walk will be semi-virtual</a:t>
            </a:r>
            <a:endParaRPr lang="en-US" sz="1700" b="1">
              <a:solidFill>
                <a:srgbClr val="000000"/>
              </a:solidFill>
              <a:cs typeface="Calibri" panose="020F0502020204030204"/>
            </a:endParaRPr>
          </a:p>
          <a:p>
            <a:r>
              <a:rPr lang="en-US" sz="1700">
                <a:solidFill>
                  <a:srgbClr val="000000"/>
                </a:solidFill>
                <a:ea typeface="+mn-lt"/>
                <a:cs typeface="+mn-lt"/>
              </a:rPr>
              <a:t>Register in advance to receive a t-shirt in the mail </a:t>
            </a:r>
            <a:endParaRPr lang="en-US" sz="1700">
              <a:solidFill>
                <a:srgbClr val="000000"/>
              </a:solidFill>
            </a:endParaRPr>
          </a:p>
          <a:p>
            <a:r>
              <a:rPr lang="en-US" sz="1700">
                <a:solidFill>
                  <a:srgbClr val="000000"/>
                </a:solidFill>
                <a:ea typeface="+mn-lt"/>
                <a:cs typeface="+mn-lt"/>
              </a:rPr>
              <a:t>Walk anywhere on or before September 19 – wearing your Recovery Walk t-shirt</a:t>
            </a:r>
            <a:endParaRPr lang="en-US" sz="1700">
              <a:solidFill>
                <a:srgbClr val="000000"/>
              </a:solidFill>
            </a:endParaRPr>
          </a:p>
          <a:p>
            <a:r>
              <a:rPr lang="en-US" sz="1700">
                <a:solidFill>
                  <a:srgbClr val="000000"/>
                </a:solidFill>
                <a:ea typeface="+mn-lt"/>
                <a:cs typeface="+mn-lt"/>
              </a:rPr>
              <a:t>Tag your photos and videos with #MyRoadPGH </a:t>
            </a:r>
            <a:endParaRPr lang="en-US" sz="1700">
              <a:solidFill>
                <a:srgbClr val="000000"/>
              </a:solidFill>
              <a:cs typeface="Calibri"/>
            </a:endParaRPr>
          </a:p>
          <a:p>
            <a:r>
              <a:rPr lang="en-US" sz="1700">
                <a:solidFill>
                  <a:srgbClr val="000000"/>
                </a:solidFill>
                <a:ea typeface="+mn-lt"/>
                <a:cs typeface="+mn-lt"/>
              </a:rPr>
              <a:t>Tune in to our livestream on the evening of September 19 for photos and videos from the morning’s walk, inspiring recovery speakers, our annual recovery award ceremony, and more!</a:t>
            </a:r>
            <a:endParaRPr lang="en-US" sz="1700">
              <a:solidFill>
                <a:srgbClr val="000000"/>
              </a:solidFill>
              <a:cs typeface="Calibri"/>
            </a:endParaRPr>
          </a:p>
          <a:p>
            <a:r>
              <a:rPr lang="en-US" sz="1700">
                <a:solidFill>
                  <a:srgbClr val="000000"/>
                </a:solidFill>
                <a:ea typeface="+mn-lt"/>
                <a:cs typeface="+mn-lt"/>
              </a:rPr>
              <a:t>Register Here: </a:t>
            </a:r>
            <a:r>
              <a:rPr lang="en-US" sz="1700" u="sng">
                <a:solidFill>
                  <a:srgbClr val="000000"/>
                </a:solidFill>
                <a:ea typeface="+mn-lt"/>
                <a:cs typeface="+mn-lt"/>
                <a:hlinkClick r:id="rId3"/>
              </a:rPr>
              <a:t>https://pghrecoverywalk.org/</a:t>
            </a:r>
            <a:r>
              <a:rPr lang="en-US" sz="1700">
                <a:solidFill>
                  <a:srgbClr val="000000"/>
                </a:solidFill>
                <a:ea typeface="+mn-lt"/>
                <a:cs typeface="+mn-lt"/>
              </a:rPr>
              <a:t> </a:t>
            </a:r>
            <a:endParaRPr lang="en-US" sz="1700">
              <a:solidFill>
                <a:srgbClr val="000000"/>
              </a:solidFill>
              <a:cs typeface="Calibri"/>
            </a:endParaRPr>
          </a:p>
        </p:txBody>
      </p:sp>
      <p:sp>
        <p:nvSpPr>
          <p:cNvPr id="9"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8CC71386-F71D-42A6-AFAB-C11FB8FA5B04}"/>
              </a:ext>
            </a:extLst>
          </p:cNvPr>
          <p:cNvPicPr>
            <a:picLocks noChangeAspect="1"/>
          </p:cNvPicPr>
          <p:nvPr/>
        </p:nvPicPr>
        <p:blipFill rotWithShape="1">
          <a:blip r:embed="rId4"/>
          <a:srcRect t="35728" r="81430" b="47201"/>
          <a:stretch/>
        </p:blipFill>
        <p:spPr>
          <a:xfrm>
            <a:off x="8100821" y="2317719"/>
            <a:ext cx="3661831" cy="2242760"/>
          </a:xfrm>
          <a:prstGeom prst="rect">
            <a:avLst/>
          </a:prstGeom>
        </p:spPr>
      </p:pic>
      <p:sp>
        <p:nvSpPr>
          <p:cNvPr id="4" name="TextBox 1">
            <a:extLst>
              <a:ext uri="{FF2B5EF4-FFF2-40B4-BE49-F238E27FC236}">
                <a16:creationId xmlns:a16="http://schemas.microsoft.com/office/drawing/2014/main" id="{2D54214A-5FDF-478A-9376-3D2337C8049C}"/>
              </a:ext>
            </a:extLst>
          </p:cNvPr>
          <p:cNvSpPr txBox="1"/>
          <p:nvPr/>
        </p:nvSpPr>
        <p:spPr>
          <a:xfrm>
            <a:off x="0" y="6498808"/>
            <a:ext cx="133915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t>9/17/2020</a:t>
            </a:r>
          </a:p>
        </p:txBody>
      </p:sp>
      <p:sp>
        <p:nvSpPr>
          <p:cNvPr id="6" name="Slide Number Placeholder 5">
            <a:extLst>
              <a:ext uri="{FF2B5EF4-FFF2-40B4-BE49-F238E27FC236}">
                <a16:creationId xmlns:a16="http://schemas.microsoft.com/office/drawing/2014/main" id="{539C4661-FD1C-41A1-B30D-660C6671882C}"/>
              </a:ext>
            </a:extLst>
          </p:cNvPr>
          <p:cNvSpPr>
            <a:spLocks noGrp="1"/>
          </p:cNvSpPr>
          <p:nvPr>
            <p:ph type="sldNum" sz="quarter" idx="12"/>
          </p:nvPr>
        </p:nvSpPr>
        <p:spPr/>
        <p:txBody>
          <a:bodyPr/>
          <a:lstStyle/>
          <a:p>
            <a:fld id="{42C3BFCE-C29D-4F7E-9237-2AF630E34DD3}" type="slidenum">
              <a:rPr lang="en-US" dirty="0" smtClean="0"/>
              <a:t>27</a:t>
            </a:fld>
            <a:endParaRPr lang="en-US"/>
          </a:p>
        </p:txBody>
      </p:sp>
    </p:spTree>
    <p:extLst>
      <p:ext uri="{BB962C8B-B14F-4D97-AF65-F5344CB8AC3E}">
        <p14:creationId xmlns:p14="http://schemas.microsoft.com/office/powerpoint/2010/main" val="4225336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CB3F-8DC7-4566-89C2-D285FF113600}"/>
              </a:ext>
            </a:extLst>
          </p:cNvPr>
          <p:cNvSpPr>
            <a:spLocks noGrp="1"/>
          </p:cNvSpPr>
          <p:nvPr>
            <p:ph type="title"/>
          </p:nvPr>
        </p:nvSpPr>
        <p:spPr>
          <a:xfrm>
            <a:off x="1024128" y="585216"/>
            <a:ext cx="5867061" cy="1499616"/>
          </a:xfrm>
        </p:spPr>
        <p:txBody>
          <a:bodyPr>
            <a:normAutofit/>
          </a:bodyPr>
          <a:lstStyle/>
          <a:p>
            <a:r>
              <a:rPr lang="en-US"/>
              <a:t>Out of the darkness Pittsburgh experience </a:t>
            </a:r>
          </a:p>
        </p:txBody>
      </p:sp>
      <p:pic>
        <p:nvPicPr>
          <p:cNvPr id="9" name="Picture 8">
            <a:extLst>
              <a:ext uri="{FF2B5EF4-FFF2-40B4-BE49-F238E27FC236}">
                <a16:creationId xmlns:a16="http://schemas.microsoft.com/office/drawing/2014/main" id="{D4C06B1C-B0E4-4645-9CA9-83AE0FDDD2B8}"/>
              </a:ext>
            </a:extLst>
          </p:cNvPr>
          <p:cNvPicPr>
            <a:picLocks noChangeAspect="1"/>
          </p:cNvPicPr>
          <p:nvPr/>
        </p:nvPicPr>
        <p:blipFill>
          <a:blip r:embed="rId2"/>
          <a:stretch>
            <a:fillRect/>
          </a:stretch>
        </p:blipFill>
        <p:spPr>
          <a:xfrm>
            <a:off x="921492" y="3256521"/>
            <a:ext cx="5867061" cy="1926498"/>
          </a:xfrm>
          <a:prstGeom prst="rect">
            <a:avLst/>
          </a:prstGeom>
          <a:ln>
            <a:noFill/>
          </a:ln>
          <a:effectLst>
            <a:outerShdw blurRad="292100" dist="139700" dir="2700000" algn="tl" rotWithShape="0">
              <a:srgbClr val="333333">
                <a:alpha val="65000"/>
              </a:srgbClr>
            </a:outerShdw>
          </a:effectLst>
        </p:spPr>
      </p:pic>
      <p:sp>
        <p:nvSpPr>
          <p:cNvPr id="49" name="Rectangle 46">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CEF00E-E33B-48E6-9019-AF5F9EFCB13F}"/>
              </a:ext>
            </a:extLst>
          </p:cNvPr>
          <p:cNvSpPr>
            <a:spLocks noGrp="1"/>
          </p:cNvSpPr>
          <p:nvPr>
            <p:ph idx="1"/>
          </p:nvPr>
        </p:nvSpPr>
        <p:spPr>
          <a:xfrm>
            <a:off x="7763070" y="585216"/>
            <a:ext cx="4428930" cy="5778262"/>
          </a:xfrm>
        </p:spPr>
        <p:txBody>
          <a:bodyPr anchor="ctr">
            <a:normAutofit lnSpcReduction="10000"/>
          </a:bodyPr>
          <a:lstStyle/>
          <a:p>
            <a:pPr marL="0" indent="0">
              <a:buNone/>
            </a:pPr>
            <a:r>
              <a:rPr lang="en-US" sz="2400" b="1">
                <a:solidFill>
                  <a:srgbClr val="FFFFFF"/>
                </a:solidFill>
              </a:rPr>
              <a:t>Date: </a:t>
            </a:r>
            <a:r>
              <a:rPr lang="en-US" sz="2400">
                <a:solidFill>
                  <a:srgbClr val="FFFFFF"/>
                </a:solidFill>
              </a:rPr>
              <a:t>10/04/2020</a:t>
            </a:r>
          </a:p>
          <a:p>
            <a:pPr marL="0" indent="0">
              <a:buNone/>
            </a:pPr>
            <a:endParaRPr lang="en-US" sz="2400">
              <a:solidFill>
                <a:srgbClr val="FFFFFF"/>
              </a:solidFill>
            </a:endParaRPr>
          </a:p>
          <a:p>
            <a:pPr marL="0" indent="0">
              <a:buNone/>
            </a:pPr>
            <a:r>
              <a:rPr lang="en-US" sz="2400" b="1">
                <a:solidFill>
                  <a:srgbClr val="FFFFFF"/>
                </a:solidFill>
              </a:rPr>
              <a:t>Location: </a:t>
            </a:r>
            <a:r>
              <a:rPr lang="en-US" sz="2400">
                <a:solidFill>
                  <a:srgbClr val="FFFFFF"/>
                </a:solidFill>
              </a:rPr>
              <a:t>Online – Details TBA</a:t>
            </a:r>
          </a:p>
          <a:p>
            <a:pPr marL="0" indent="0">
              <a:buNone/>
            </a:pPr>
            <a:endParaRPr lang="en-US" sz="2400">
              <a:solidFill>
                <a:srgbClr val="FFFFFF"/>
              </a:solidFill>
            </a:endParaRPr>
          </a:p>
          <a:p>
            <a:pPr marL="0" indent="0">
              <a:buNone/>
            </a:pPr>
            <a:r>
              <a:rPr lang="en-US" sz="2400" b="1">
                <a:solidFill>
                  <a:srgbClr val="FFFFFF"/>
                </a:solidFill>
              </a:rPr>
              <a:t>Program Begins: </a:t>
            </a:r>
            <a:r>
              <a:rPr lang="en-US" sz="2400">
                <a:solidFill>
                  <a:srgbClr val="FFFFFF"/>
                </a:solidFill>
              </a:rPr>
              <a:t>11:00am</a:t>
            </a:r>
          </a:p>
          <a:p>
            <a:pPr marL="0" indent="0">
              <a:buNone/>
            </a:pPr>
            <a:endParaRPr lang="en-US" sz="2400">
              <a:solidFill>
                <a:srgbClr val="FFFFFF"/>
              </a:solidFill>
            </a:endParaRPr>
          </a:p>
          <a:p>
            <a:pPr marL="0" indent="0">
              <a:buNone/>
            </a:pPr>
            <a:r>
              <a:rPr lang="en-US" sz="2400" b="1">
                <a:solidFill>
                  <a:srgbClr val="FFFFFF"/>
                </a:solidFill>
              </a:rPr>
              <a:t>Program Ends: </a:t>
            </a:r>
            <a:r>
              <a:rPr lang="en-US" sz="2400">
                <a:solidFill>
                  <a:srgbClr val="FFFFFF"/>
                </a:solidFill>
              </a:rPr>
              <a:t>12:00pm </a:t>
            </a:r>
          </a:p>
          <a:p>
            <a:pPr marL="0" indent="0">
              <a:buNone/>
            </a:pPr>
            <a:endParaRPr lang="en-US" sz="2400">
              <a:solidFill>
                <a:srgbClr val="FFFFFF"/>
              </a:solidFill>
            </a:endParaRPr>
          </a:p>
          <a:p>
            <a:pPr marL="0" indent="0">
              <a:buNone/>
            </a:pPr>
            <a:r>
              <a:rPr lang="en-US" sz="2400" b="1">
                <a:solidFill>
                  <a:srgbClr val="FFFFFF"/>
                </a:solidFill>
              </a:rPr>
              <a:t>Contact: </a:t>
            </a:r>
            <a:r>
              <a:rPr lang="en-US" sz="2400">
                <a:solidFill>
                  <a:srgbClr val="FFFFFF"/>
                </a:solidFill>
              </a:rPr>
              <a:t>Leila </a:t>
            </a:r>
            <a:r>
              <a:rPr lang="en-US" sz="2400" err="1">
                <a:solidFill>
                  <a:srgbClr val="FFFFFF"/>
                </a:solidFill>
              </a:rPr>
              <a:t>Bouabdellaoui</a:t>
            </a:r>
            <a:r>
              <a:rPr lang="en-US" sz="2400">
                <a:solidFill>
                  <a:srgbClr val="FFFFFF"/>
                </a:solidFill>
              </a:rPr>
              <a:t> at </a:t>
            </a:r>
            <a:r>
              <a:rPr lang="en-US" sz="2400">
                <a:solidFill>
                  <a:srgbClr val="FFFFFF"/>
                </a:solidFill>
                <a:hlinkClick r:id="rId3"/>
              </a:rPr>
              <a:t>westernpa@afsp.org</a:t>
            </a:r>
            <a:r>
              <a:rPr lang="en-US" sz="2400">
                <a:solidFill>
                  <a:srgbClr val="FFFFFF"/>
                </a:solidFill>
              </a:rPr>
              <a:t> </a:t>
            </a:r>
          </a:p>
          <a:p>
            <a:pPr marL="0" indent="0">
              <a:buNone/>
            </a:pPr>
            <a:endParaRPr lang="en-US" sz="2400">
              <a:solidFill>
                <a:srgbClr val="FFFFFF"/>
              </a:solidFill>
            </a:endParaRPr>
          </a:p>
          <a:p>
            <a:pPr marL="0" indent="0">
              <a:buNone/>
            </a:pPr>
            <a:r>
              <a:rPr lang="en-US" sz="2400" u="sng">
                <a:solidFill>
                  <a:srgbClr val="FFFFFF"/>
                </a:solidFill>
                <a:effectLst/>
                <a:latin typeface="Calibri" panose="020F0502020204030204" pitchFamily="34" charset="0"/>
                <a:ea typeface="Calibri" panose="020F0502020204030204" pitchFamily="34" charset="0"/>
                <a:hlinkClick r:id="rId4"/>
              </a:rPr>
              <a:t>https://afsp.org/pittsburgh</a:t>
            </a:r>
            <a:endParaRPr lang="en-US" sz="2400">
              <a:solidFill>
                <a:srgbClr val="FFFFFF"/>
              </a:solidFill>
            </a:endParaRPr>
          </a:p>
        </p:txBody>
      </p:sp>
      <p:sp>
        <p:nvSpPr>
          <p:cNvPr id="11" name="TextBox 1">
            <a:extLst>
              <a:ext uri="{FF2B5EF4-FFF2-40B4-BE49-F238E27FC236}">
                <a16:creationId xmlns:a16="http://schemas.microsoft.com/office/drawing/2014/main" id="{2FFB3B9A-D7CC-4E4F-85BA-8868B98B3A46}"/>
              </a:ext>
            </a:extLst>
          </p:cNvPr>
          <p:cNvSpPr txBox="1"/>
          <p:nvPr/>
        </p:nvSpPr>
        <p:spPr>
          <a:xfrm>
            <a:off x="3274" y="6437247"/>
            <a:ext cx="121665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a:t>9/17/2020</a:t>
            </a:r>
          </a:p>
        </p:txBody>
      </p:sp>
      <p:sp>
        <p:nvSpPr>
          <p:cNvPr id="13" name="Slide Number Placeholder 12">
            <a:extLst>
              <a:ext uri="{FF2B5EF4-FFF2-40B4-BE49-F238E27FC236}">
                <a16:creationId xmlns:a16="http://schemas.microsoft.com/office/drawing/2014/main" id="{E50C073A-F9CB-4DC5-9CD7-E6249F1E73E9}"/>
              </a:ext>
            </a:extLst>
          </p:cNvPr>
          <p:cNvSpPr>
            <a:spLocks noGrp="1"/>
          </p:cNvSpPr>
          <p:nvPr>
            <p:ph type="sldNum" sz="quarter" idx="12"/>
          </p:nvPr>
        </p:nvSpPr>
        <p:spPr/>
        <p:txBody>
          <a:bodyPr/>
          <a:lstStyle/>
          <a:p>
            <a:fld id="{4FAB73BC-B049-4115-A692-8D63A059BFB8}" type="slidenum">
              <a:rPr lang="en-US" smtClean="0"/>
              <a:t>28</a:t>
            </a:fld>
            <a:endParaRPr lang="en-US"/>
          </a:p>
        </p:txBody>
      </p:sp>
    </p:spTree>
    <p:extLst>
      <p:ext uri="{BB962C8B-B14F-4D97-AF65-F5344CB8AC3E}">
        <p14:creationId xmlns:p14="http://schemas.microsoft.com/office/powerpoint/2010/main" val="1103070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28C3-5920-484D-9C78-180E0A5F7527}"/>
              </a:ext>
            </a:extLst>
          </p:cNvPr>
          <p:cNvSpPr>
            <a:spLocks noGrp="1"/>
          </p:cNvSpPr>
          <p:nvPr>
            <p:ph type="title"/>
          </p:nvPr>
        </p:nvSpPr>
        <p:spPr/>
        <p:txBody>
          <a:bodyPr/>
          <a:lstStyle/>
          <a:p>
            <a:r>
              <a:rPr lang="en-US">
                <a:cs typeface="Calibri Light"/>
              </a:rPr>
              <a:t>NAMI Walks: October 10th, 2020</a:t>
            </a:r>
          </a:p>
        </p:txBody>
      </p:sp>
      <p:pic>
        <p:nvPicPr>
          <p:cNvPr id="4" name="Picture 4">
            <a:extLst>
              <a:ext uri="{FF2B5EF4-FFF2-40B4-BE49-F238E27FC236}">
                <a16:creationId xmlns:a16="http://schemas.microsoft.com/office/drawing/2014/main" id="{02023D58-0BDB-4449-894A-9AE8F7E0DD59}"/>
              </a:ext>
            </a:extLst>
          </p:cNvPr>
          <p:cNvPicPr>
            <a:picLocks noGrp="1" noChangeAspect="1"/>
          </p:cNvPicPr>
          <p:nvPr>
            <p:ph idx="1"/>
          </p:nvPr>
        </p:nvPicPr>
        <p:blipFill rotWithShape="1">
          <a:blip r:embed="rId3"/>
          <a:srcRect l="25840" t="34457" r="27451" b="34036"/>
          <a:stretch/>
        </p:blipFill>
        <p:spPr>
          <a:xfrm>
            <a:off x="1308496" y="1547720"/>
            <a:ext cx="9041516" cy="4054897"/>
          </a:xfrm>
        </p:spPr>
      </p:pic>
      <p:sp>
        <p:nvSpPr>
          <p:cNvPr id="5" name="TextBox 4">
            <a:extLst>
              <a:ext uri="{FF2B5EF4-FFF2-40B4-BE49-F238E27FC236}">
                <a16:creationId xmlns:a16="http://schemas.microsoft.com/office/drawing/2014/main" id="{6414F718-48C3-46F7-9B11-922BE431DBEB}"/>
              </a:ext>
            </a:extLst>
          </p:cNvPr>
          <p:cNvSpPr txBox="1"/>
          <p:nvPr/>
        </p:nvSpPr>
        <p:spPr>
          <a:xfrm>
            <a:off x="795894" y="5668211"/>
            <a:ext cx="102645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Visit: </a:t>
            </a:r>
            <a:r>
              <a:rPr lang="en-US">
                <a:hlinkClick r:id="" action="ppaction://noaction"/>
              </a:rPr>
              <a:t>https://www.namikeystonepa.org/nami-events/namiwalks/</a:t>
            </a:r>
            <a:endParaRPr lang="en-US"/>
          </a:p>
        </p:txBody>
      </p:sp>
      <p:sp>
        <p:nvSpPr>
          <p:cNvPr id="6" name="TextBox 1">
            <a:extLst>
              <a:ext uri="{FF2B5EF4-FFF2-40B4-BE49-F238E27FC236}">
                <a16:creationId xmlns:a16="http://schemas.microsoft.com/office/drawing/2014/main" id="{ED046922-3D56-4F82-9D65-117EA4CDBE2D}"/>
              </a:ext>
            </a:extLst>
          </p:cNvPr>
          <p:cNvSpPr txBox="1"/>
          <p:nvPr/>
        </p:nvSpPr>
        <p:spPr>
          <a:xfrm>
            <a:off x="145764" y="6477435"/>
            <a:ext cx="271444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t>9/17/2020</a:t>
            </a:r>
          </a:p>
        </p:txBody>
      </p:sp>
      <p:sp>
        <p:nvSpPr>
          <p:cNvPr id="3" name="Slide Number Placeholder 2">
            <a:extLst>
              <a:ext uri="{FF2B5EF4-FFF2-40B4-BE49-F238E27FC236}">
                <a16:creationId xmlns:a16="http://schemas.microsoft.com/office/drawing/2014/main" id="{033839B6-9577-436C-AF43-AABC099BB095}"/>
              </a:ext>
            </a:extLst>
          </p:cNvPr>
          <p:cNvSpPr>
            <a:spLocks noGrp="1"/>
          </p:cNvSpPr>
          <p:nvPr>
            <p:ph type="sldNum" sz="quarter" idx="12"/>
          </p:nvPr>
        </p:nvSpPr>
        <p:spPr/>
        <p:txBody>
          <a:bodyPr/>
          <a:lstStyle/>
          <a:p>
            <a:fld id="{42C3BFCE-C29D-4F7E-9237-2AF630E34DD3}" type="slidenum">
              <a:rPr lang="en-US" dirty="0" smtClean="0"/>
              <a:t>29</a:t>
            </a:fld>
            <a:endParaRPr lang="en-US"/>
          </a:p>
        </p:txBody>
      </p:sp>
    </p:spTree>
    <p:extLst>
      <p:ext uri="{BB962C8B-B14F-4D97-AF65-F5344CB8AC3E}">
        <p14:creationId xmlns:p14="http://schemas.microsoft.com/office/powerpoint/2010/main" val="397956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0CF6-A8DB-4A21-87F3-DDE22F14E310}"/>
              </a:ext>
            </a:extLst>
          </p:cNvPr>
          <p:cNvSpPr>
            <a:spLocks noGrp="1"/>
          </p:cNvSpPr>
          <p:nvPr>
            <p:ph type="title"/>
          </p:nvPr>
        </p:nvSpPr>
        <p:spPr>
          <a:xfrm>
            <a:off x="237065" y="110130"/>
            <a:ext cx="10515600" cy="1325563"/>
          </a:xfrm>
        </p:spPr>
        <p:txBody>
          <a:bodyPr/>
          <a:lstStyle/>
          <a:p>
            <a:r>
              <a:rPr lang="en-US"/>
              <a:t>PA State Metrics</a:t>
            </a:r>
          </a:p>
        </p:txBody>
      </p:sp>
      <p:sp>
        <p:nvSpPr>
          <p:cNvPr id="3" name="Content Placeholder 2">
            <a:extLst>
              <a:ext uri="{FF2B5EF4-FFF2-40B4-BE49-F238E27FC236}">
                <a16:creationId xmlns:a16="http://schemas.microsoft.com/office/drawing/2014/main" id="{7C225391-8C6A-4236-A764-7D01E877F882}"/>
              </a:ext>
            </a:extLst>
          </p:cNvPr>
          <p:cNvSpPr>
            <a:spLocks noGrp="1"/>
          </p:cNvSpPr>
          <p:nvPr>
            <p:ph idx="1"/>
          </p:nvPr>
        </p:nvSpPr>
        <p:spPr>
          <a:xfrm>
            <a:off x="723053" y="1435693"/>
            <a:ext cx="3616922" cy="4351338"/>
          </a:xfrm>
        </p:spPr>
        <p:txBody>
          <a:bodyPr vert="horz" lIns="91440" tIns="45720" rIns="91440" bIns="45720" rtlCol="0" anchor="t">
            <a:normAutofit fontScale="77500" lnSpcReduction="20000"/>
          </a:bodyPr>
          <a:lstStyle/>
          <a:p>
            <a:r>
              <a:rPr lang="en-US" dirty="0"/>
              <a:t>Compares this week (September 3</a:t>
            </a:r>
            <a:r>
              <a:rPr lang="en-US" baseline="30000" dirty="0"/>
              <a:t>rd</a:t>
            </a:r>
            <a:r>
              <a:rPr lang="en-US" dirty="0"/>
              <a:t> - September 10</a:t>
            </a:r>
            <a:r>
              <a:rPr lang="en-US" baseline="30000" dirty="0"/>
              <a:t>th</a:t>
            </a:r>
            <a:r>
              <a:rPr lang="en-US" dirty="0"/>
              <a:t>) to previous week (August 28</a:t>
            </a:r>
            <a:r>
              <a:rPr lang="en-US" baseline="30000" dirty="0"/>
              <a:t>th</a:t>
            </a:r>
            <a:r>
              <a:rPr lang="en-US" dirty="0"/>
              <a:t>-September 3rd).  Data is updated every Friday.</a:t>
            </a:r>
          </a:p>
          <a:p>
            <a:r>
              <a:rPr lang="en-US" dirty="0"/>
              <a:t>All metrics are decreasing except positivity rate, which increased from 3.7% to 4.1%</a:t>
            </a:r>
            <a:endParaRPr lang="en-US" dirty="0">
              <a:cs typeface="Calibri"/>
            </a:endParaRPr>
          </a:p>
          <a:p>
            <a:pPr lvl="1"/>
            <a:r>
              <a:rPr lang="en-US" dirty="0"/>
              <a:t>There was a 13% decrease in new cases reported over the last week and in the incidence rate per 100,000 residents over the </a:t>
            </a:r>
            <a:r>
              <a:rPr lang="en-US"/>
              <a:t>last week</a:t>
            </a:r>
            <a:endParaRPr lang="en-US" dirty="0">
              <a:cs typeface="Calibri"/>
            </a:endParaRPr>
          </a:p>
        </p:txBody>
      </p:sp>
      <p:sp>
        <p:nvSpPr>
          <p:cNvPr id="8" name="TextBox 7">
            <a:extLst>
              <a:ext uri="{FF2B5EF4-FFF2-40B4-BE49-F238E27FC236}">
                <a16:creationId xmlns:a16="http://schemas.microsoft.com/office/drawing/2014/main" id="{24F86403-B2B4-4927-936A-42BA60398733}"/>
              </a:ext>
            </a:extLst>
          </p:cNvPr>
          <p:cNvSpPr txBox="1"/>
          <p:nvPr/>
        </p:nvSpPr>
        <p:spPr>
          <a:xfrm>
            <a:off x="176104" y="6138594"/>
            <a:ext cx="1014645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 state’s early warning system dashboard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https://www.health.pa.gov/topics/disease/coronavirus/Pages/Monitoring-Dashboard.aspx</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B57FBEE0-959F-470B-BCAC-B69E5DAF09B8}"/>
              </a:ext>
            </a:extLst>
          </p:cNvPr>
          <p:cNvPicPr>
            <a:picLocks noChangeAspect="1"/>
          </p:cNvPicPr>
          <p:nvPr/>
        </p:nvPicPr>
        <p:blipFill rotWithShape="1">
          <a:blip r:embed="rId3"/>
          <a:srcRect l="21015" t="17391" r="21336" b="6763"/>
          <a:stretch/>
        </p:blipFill>
        <p:spPr>
          <a:xfrm>
            <a:off x="5032028" y="298173"/>
            <a:ext cx="6716026" cy="5890591"/>
          </a:xfrm>
          <a:prstGeom prst="rect">
            <a:avLst/>
          </a:prstGeom>
        </p:spPr>
      </p:pic>
    </p:spTree>
    <p:extLst>
      <p:ext uri="{BB962C8B-B14F-4D97-AF65-F5344CB8AC3E}">
        <p14:creationId xmlns:p14="http://schemas.microsoft.com/office/powerpoint/2010/main" val="869066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BFB7FF6-B26D-49A9-96E3-00ADC38BAED1}"/>
              </a:ext>
            </a:extLst>
          </p:cNvPr>
          <p:cNvGraphicFramePr>
            <a:graphicFrameLocks noGrp="1" noChangeAspect="1"/>
          </p:cNvGraphicFramePr>
          <p:nvPr>
            <p:ph idx="1"/>
            <p:extLst>
              <p:ext uri="{D42A27DB-BD31-4B8C-83A1-F6EECF244321}">
                <p14:modId xmlns:p14="http://schemas.microsoft.com/office/powerpoint/2010/main" val="33671922"/>
              </p:ext>
            </p:extLst>
          </p:nvPr>
        </p:nvGraphicFramePr>
        <p:xfrm>
          <a:off x="856211" y="821635"/>
          <a:ext cx="2926080" cy="4665343"/>
        </p:xfrm>
        <a:graphic>
          <a:graphicData uri="http://schemas.openxmlformats.org/presentationml/2006/ole">
            <mc:AlternateContent xmlns:mc="http://schemas.openxmlformats.org/markup-compatibility/2006">
              <mc:Choice xmlns:v="urn:schemas-microsoft-com:vml" Requires="v">
                <p:oleObj spid="_x0000_s1038" name="Acrobat Document" r:id="rId3" imgW="7556377" imgH="10692929" progId="AcroExch.Document.DC">
                  <p:embed/>
                </p:oleObj>
              </mc:Choice>
              <mc:Fallback>
                <p:oleObj name="Acrobat Document" r:id="rId3" imgW="7556377" imgH="10692929" progId="AcroExch.Document.DC">
                  <p:embed/>
                  <p:pic>
                    <p:nvPicPr>
                      <p:cNvPr id="4" name="Content Placeholder 3">
                        <a:extLst>
                          <a:ext uri="{FF2B5EF4-FFF2-40B4-BE49-F238E27FC236}">
                            <a16:creationId xmlns:a16="http://schemas.microsoft.com/office/drawing/2014/main" id="{5BFB7FF6-B26D-49A9-96E3-00ADC38BAED1}"/>
                          </a:ext>
                        </a:extLst>
                      </p:cNvPr>
                      <p:cNvPicPr/>
                      <p:nvPr/>
                    </p:nvPicPr>
                    <p:blipFill>
                      <a:blip r:embed="rId4"/>
                      <a:stretch>
                        <a:fillRect/>
                      </a:stretch>
                    </p:blipFill>
                    <p:spPr>
                      <a:xfrm>
                        <a:off x="856211" y="821635"/>
                        <a:ext cx="2926080" cy="466534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1612B89-2285-4386-8391-C319C2E2E5CD}"/>
              </a:ext>
            </a:extLst>
          </p:cNvPr>
          <p:cNvGraphicFramePr>
            <a:graphicFrameLocks noChangeAspect="1"/>
          </p:cNvGraphicFramePr>
          <p:nvPr>
            <p:extLst>
              <p:ext uri="{D42A27DB-BD31-4B8C-83A1-F6EECF244321}">
                <p14:modId xmlns:p14="http://schemas.microsoft.com/office/powerpoint/2010/main" val="1953779208"/>
              </p:ext>
            </p:extLst>
          </p:nvPr>
        </p:nvGraphicFramePr>
        <p:xfrm>
          <a:off x="4189615" y="36029"/>
          <a:ext cx="7872152" cy="6821971"/>
        </p:xfrm>
        <a:graphic>
          <a:graphicData uri="http://schemas.openxmlformats.org/presentationml/2006/ole">
            <mc:AlternateContent xmlns:mc="http://schemas.openxmlformats.org/markup-compatibility/2006">
              <mc:Choice xmlns:v="urn:schemas-microsoft-com:vml" Requires="v">
                <p:oleObj spid="_x0000_s1039" name="Acrobat Document" r:id="rId5" imgW="3886007" imgH="5029040" progId="AcroExch.Document.DC">
                  <p:embed/>
                </p:oleObj>
              </mc:Choice>
              <mc:Fallback>
                <p:oleObj name="Acrobat Document" r:id="rId5" imgW="3886007" imgH="5029040" progId="AcroExch.Document.DC">
                  <p:embed/>
                  <p:pic>
                    <p:nvPicPr>
                      <p:cNvPr id="9" name="Object 8">
                        <a:extLst>
                          <a:ext uri="{FF2B5EF4-FFF2-40B4-BE49-F238E27FC236}">
                            <a16:creationId xmlns:a16="http://schemas.microsoft.com/office/drawing/2014/main" id="{F1612B89-2285-4386-8391-C319C2E2E5CD}"/>
                          </a:ext>
                        </a:extLst>
                      </p:cNvPr>
                      <p:cNvPicPr/>
                      <p:nvPr/>
                    </p:nvPicPr>
                    <p:blipFill>
                      <a:blip r:embed="rId6"/>
                      <a:stretch>
                        <a:fillRect/>
                      </a:stretch>
                    </p:blipFill>
                    <p:spPr>
                      <a:xfrm>
                        <a:off x="4189615" y="36029"/>
                        <a:ext cx="7872152" cy="6821971"/>
                      </a:xfrm>
                      <a:prstGeom prst="rect">
                        <a:avLst/>
                      </a:prstGeom>
                    </p:spPr>
                  </p:pic>
                </p:oleObj>
              </mc:Fallback>
            </mc:AlternateContent>
          </a:graphicData>
        </a:graphic>
      </p:graphicFrame>
    </p:spTree>
    <p:extLst>
      <p:ext uri="{BB962C8B-B14F-4D97-AF65-F5344CB8AC3E}">
        <p14:creationId xmlns:p14="http://schemas.microsoft.com/office/powerpoint/2010/main" val="2914247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8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618B9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C3CF97-9A48-4606-801D-59626838C2A1}"/>
              </a:ext>
            </a:extLst>
          </p:cNvPr>
          <p:cNvSpPr>
            <a:spLocks noGrp="1"/>
          </p:cNvSpPr>
          <p:nvPr>
            <p:ph type="ctrTitle"/>
          </p:nvPr>
        </p:nvSpPr>
        <p:spPr>
          <a:xfrm>
            <a:off x="1109980" y="4277356"/>
            <a:ext cx="9966960" cy="2103566"/>
          </a:xfrm>
        </p:spPr>
        <p:txBody>
          <a:bodyPr>
            <a:normAutofit fontScale="90000"/>
          </a:bodyPr>
          <a:lstStyle/>
          <a:p>
            <a:pPr marL="0" marR="0">
              <a:spcBef>
                <a:spcPts val="0"/>
              </a:spcBef>
              <a:spcAft>
                <a:spcPts val="800"/>
              </a:spcAft>
            </a:pP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During </a:t>
            </a:r>
            <a:r>
              <a:rPr lang="en-US" sz="1500" b="1">
                <a:solidFill>
                  <a:srgbClr val="618B91"/>
                </a:solidFill>
                <a:effectLst/>
                <a:latin typeface="Calibri" panose="020F0502020204030204" pitchFamily="34" charset="0"/>
                <a:ea typeface="Calibri" panose="020F0502020204030204" pitchFamily="34" charset="0"/>
                <a:cs typeface="Calibri" panose="020F0502020204030204" pitchFamily="34" charset="0"/>
              </a:rPr>
              <a:t>Child Welfare Worker Appreciation Week September 14-18, 2020</a:t>
            </a: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 we celebrate you - the people who do so much to empower children, youth, and families facing a variety of life challenges and obstacles. Your hard work and dedication positively impacts and transforms lives, and we can't thank you enough for tackling this challenging work.</a:t>
            </a:r>
            <a:br>
              <a:rPr lang="en-US" sz="1500">
                <a:solidFill>
                  <a:srgbClr val="618B91"/>
                </a:solidFill>
                <a:effectLst/>
                <a:latin typeface="Calibri" panose="020F0502020204030204" pitchFamily="34" charset="0"/>
                <a:ea typeface="Calibri" panose="020F0502020204030204" pitchFamily="34" charset="0"/>
                <a:cs typeface="Times New Roman" panose="02020603050405020304" pitchFamily="18" charset="0"/>
              </a:rPr>
            </a:b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 </a:t>
            </a:r>
            <a:br>
              <a:rPr lang="en-US" sz="1500">
                <a:solidFill>
                  <a:srgbClr val="618B91"/>
                </a:solidFill>
                <a:effectLst/>
                <a:latin typeface="Calibri" panose="020F0502020204030204" pitchFamily="34" charset="0"/>
                <a:ea typeface="Calibri" panose="020F0502020204030204" pitchFamily="34" charset="0"/>
                <a:cs typeface="Times New Roman" panose="02020603050405020304" pitchFamily="18" charset="0"/>
              </a:rPr>
            </a:br>
            <a:r>
              <a:rPr lang="en-US" sz="1500" b="1">
                <a:solidFill>
                  <a:srgbClr val="618B91"/>
                </a:solidFill>
                <a:effectLst/>
                <a:latin typeface="Calibri" panose="020F0502020204030204" pitchFamily="34" charset="0"/>
                <a:ea typeface="Calibri" panose="020F0502020204030204" pitchFamily="34" charset="0"/>
                <a:cs typeface="Calibri" panose="020F0502020204030204" pitchFamily="34" charset="0"/>
              </a:rPr>
              <a:t>DETAILS:</a:t>
            </a:r>
            <a:r>
              <a:rPr lang="en-US" sz="1500" b="1">
                <a:solidFill>
                  <a:srgbClr val="618B91"/>
                </a:solidFill>
                <a:latin typeface="Calibri" panose="020F0502020204030204" pitchFamily="34" charset="0"/>
                <a:ea typeface="Calibri" panose="020F0502020204030204" pitchFamily="34" charset="0"/>
                <a:cs typeface="Calibri" panose="020F0502020204030204" pitchFamily="34" charset="0"/>
              </a:rPr>
              <a:t> </a:t>
            </a: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Join co-hosts NCWWI and the Children’s Bureau for a</a:t>
            </a:r>
            <a:r>
              <a:rPr lang="en-US" sz="1500">
                <a:solidFill>
                  <a:srgbClr val="618B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500" b="1">
                <a:solidFill>
                  <a:srgbClr val="618B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one-hour virtual recognition event on September 15 at 3 pm ET </a:t>
            </a:r>
            <a:r>
              <a:rPr lang="en-US" sz="1500">
                <a:solidFill>
                  <a:srgbClr val="618B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It's an opportunity to get inspired and refocused on the heart work. Hear from child welfare leaders and service recipients expressing their appreciation for how you've adjusted your practice to serve families and children under such unprecedented and challenging conditions.</a:t>
            </a:r>
            <a:b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b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 Register to attend at </a:t>
            </a:r>
            <a:r>
              <a:rPr lang="en-US" sz="1500">
                <a:solidFill>
                  <a:srgbClr val="618B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NCWWI.org/</a:t>
            </a:r>
            <a:r>
              <a:rPr lang="en-US" sz="1500" err="1">
                <a:solidFill>
                  <a:srgbClr val="618B91"/>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CWworkforce</a:t>
            </a:r>
            <a:r>
              <a:rPr lang="en-US" sz="1500">
                <a:solidFill>
                  <a:srgbClr val="618B91"/>
                </a:solidFill>
                <a:effectLst/>
                <a:latin typeface="Calibri" panose="020F0502020204030204" pitchFamily="34" charset="0"/>
                <a:ea typeface="Calibri" panose="020F0502020204030204" pitchFamily="34" charset="0"/>
                <a:cs typeface="Calibri" panose="020F0502020204030204" pitchFamily="34" charset="0"/>
              </a:rPr>
              <a:t>.</a:t>
            </a:r>
            <a:br>
              <a:rPr lang="en-US" sz="1500">
                <a:solidFill>
                  <a:srgbClr val="618B91"/>
                </a:solidFill>
                <a:effectLst/>
                <a:latin typeface="Calibri" panose="020F0502020204030204" pitchFamily="34" charset="0"/>
                <a:ea typeface="Calibri" panose="020F0502020204030204" pitchFamily="34" charset="0"/>
                <a:cs typeface="Times New Roman" panose="02020603050405020304" pitchFamily="18" charset="0"/>
              </a:rPr>
            </a:br>
            <a:endParaRPr lang="en-US" sz="1500">
              <a:solidFill>
                <a:srgbClr val="618B91"/>
              </a:solidFill>
            </a:endParaRPr>
          </a:p>
        </p:txBody>
      </p:sp>
      <p:pic>
        <p:nvPicPr>
          <p:cNvPr id="6" name="Picture 5" descr="A close up of a person&#10;&#10;Description automatically generated">
            <a:extLst>
              <a:ext uri="{FF2B5EF4-FFF2-40B4-BE49-F238E27FC236}">
                <a16:creationId xmlns:a16="http://schemas.microsoft.com/office/drawing/2014/main" id="{ED05BF04-A98E-4E1A-9BA8-4DDC1FCEA3EF}"/>
              </a:ext>
            </a:extLst>
          </p:cNvPr>
          <p:cNvPicPr/>
          <p:nvPr/>
        </p:nvPicPr>
        <p:blipFill rotWithShape="1">
          <a:blip r:embed="rId2">
            <a:extLst>
              <a:ext uri="{28A0092B-C50C-407E-A947-70E740481C1C}">
                <a14:useLocalDpi xmlns:a14="http://schemas.microsoft.com/office/drawing/2010/main" val="0"/>
              </a:ext>
            </a:extLst>
          </a:blip>
          <a:srcRect l="13593" r="8674" b="1"/>
          <a:stretch/>
        </p:blipFill>
        <p:spPr>
          <a:xfrm>
            <a:off x="243840" y="237955"/>
            <a:ext cx="11741490" cy="3782861"/>
          </a:xfrm>
          <a:prstGeom prst="rect">
            <a:avLst/>
          </a:prstGeom>
        </p:spPr>
      </p:pic>
    </p:spTree>
    <p:extLst>
      <p:ext uri="{BB962C8B-B14F-4D97-AF65-F5344CB8AC3E}">
        <p14:creationId xmlns:p14="http://schemas.microsoft.com/office/powerpoint/2010/main" val="2880130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856628-9E34-43EF-A587-56EF7EBBB222}"/>
              </a:ext>
            </a:extLst>
          </p:cNvPr>
          <p:cNvSpPr>
            <a:spLocks noGrp="1"/>
          </p:cNvSpPr>
          <p:nvPr>
            <p:ph type="sldNum" sz="quarter" idx="12"/>
          </p:nvPr>
        </p:nvSpPr>
        <p:spPr/>
        <p:txBody>
          <a:bodyPr/>
          <a:lstStyle/>
          <a:p>
            <a:fld id="{306E5ACA-BDE8-4086-814D-8DCD6380C27C}" type="slidenum">
              <a:rPr lang="en-US" smtClean="0"/>
              <a:t>32</a:t>
            </a:fld>
            <a:endParaRPr lang="en-US"/>
          </a:p>
        </p:txBody>
      </p:sp>
      <p:sp>
        <p:nvSpPr>
          <p:cNvPr id="4" name="TextBox 3">
            <a:extLst>
              <a:ext uri="{FF2B5EF4-FFF2-40B4-BE49-F238E27FC236}">
                <a16:creationId xmlns:a16="http://schemas.microsoft.com/office/drawing/2014/main" id="{1CABA7B0-C07A-42FA-946B-770E0538ECFA}"/>
              </a:ext>
            </a:extLst>
          </p:cNvPr>
          <p:cNvSpPr txBox="1"/>
          <p:nvPr/>
        </p:nvSpPr>
        <p:spPr>
          <a:xfrm>
            <a:off x="427975" y="3241490"/>
            <a:ext cx="1948069" cy="3023905"/>
          </a:xfrm>
          <a:prstGeom prst="rect">
            <a:avLst/>
          </a:prstGeom>
          <a:noFill/>
        </p:spPr>
        <p:txBody>
          <a:bodyPr wrap="square" lIns="91440" tIns="45720" rIns="91440" bIns="45720" anchor="t">
            <a:spAutoFit/>
          </a:bodyPr>
          <a:lstStyle/>
          <a:p>
            <a:endParaRPr lang="en-US" sz="1050"/>
          </a:p>
          <a:p>
            <a:r>
              <a:rPr lang="en-US" sz="1200"/>
              <a:t>Jerry Milner, D.S.W., is the Associate Commissioner at the Children’s Bureau. He brings 43 years of practice, management, and technical assistance experience in child welfare at the local, state, and federal levels. Dr. Milner will speak about these unprecedented times, and the positive impacts we have when we work and learn from one another about how to best serve families</a:t>
            </a:r>
            <a:r>
              <a:rPr lang="en-US" sz="1050"/>
              <a:t>.</a:t>
            </a:r>
            <a:endParaRPr lang="en-US" sz="1050">
              <a:cs typeface="Calibri"/>
            </a:endParaRPr>
          </a:p>
        </p:txBody>
      </p:sp>
      <p:sp>
        <p:nvSpPr>
          <p:cNvPr id="6" name="TextBox 5">
            <a:extLst>
              <a:ext uri="{FF2B5EF4-FFF2-40B4-BE49-F238E27FC236}">
                <a16:creationId xmlns:a16="http://schemas.microsoft.com/office/drawing/2014/main" id="{D5B8F506-E6A4-4239-9CB2-1F8FFCBA0367}"/>
              </a:ext>
            </a:extLst>
          </p:cNvPr>
          <p:cNvSpPr txBox="1"/>
          <p:nvPr/>
        </p:nvSpPr>
        <p:spPr>
          <a:xfrm>
            <a:off x="2984702" y="3336073"/>
            <a:ext cx="2352261" cy="2492990"/>
          </a:xfrm>
          <a:prstGeom prst="rect">
            <a:avLst/>
          </a:prstGeom>
          <a:noFill/>
        </p:spPr>
        <p:txBody>
          <a:bodyPr wrap="square" lIns="91440" tIns="45720" rIns="91440" bIns="45720" anchor="t">
            <a:spAutoFit/>
          </a:bodyPr>
          <a:lstStyle/>
          <a:p>
            <a:r>
              <a:rPr lang="en-US" sz="1200"/>
              <a:t>Lakeya Cherry, DSW, MSSW is the Chief Executive Officer of The Network for Social Work Management, an international membership organization dedicated to strengthening leadership in health and human services. Dr. Cherry is going to lead you in an activity to reflect on all you have already done that is remarkable and get you thinking about how you'll continue that momentum forward</a:t>
            </a:r>
            <a:r>
              <a:rPr lang="en-US" sz="1050"/>
              <a:t>.</a:t>
            </a:r>
          </a:p>
        </p:txBody>
      </p:sp>
      <p:sp>
        <p:nvSpPr>
          <p:cNvPr id="8" name="TextBox 7">
            <a:extLst>
              <a:ext uri="{FF2B5EF4-FFF2-40B4-BE49-F238E27FC236}">
                <a16:creationId xmlns:a16="http://schemas.microsoft.com/office/drawing/2014/main" id="{30F746E1-D9C5-48A9-9560-61A00438B520}"/>
              </a:ext>
            </a:extLst>
          </p:cNvPr>
          <p:cNvSpPr txBox="1"/>
          <p:nvPr/>
        </p:nvSpPr>
        <p:spPr>
          <a:xfrm>
            <a:off x="5973498" y="3306415"/>
            <a:ext cx="2690191" cy="3416320"/>
          </a:xfrm>
          <a:prstGeom prst="rect">
            <a:avLst/>
          </a:prstGeom>
          <a:noFill/>
        </p:spPr>
        <p:txBody>
          <a:bodyPr wrap="square">
            <a:spAutoFit/>
          </a:bodyPr>
          <a:lstStyle/>
          <a:p>
            <a:r>
              <a:rPr lang="en-US" sz="1200"/>
              <a:t>Victor Sims’ story is one of beating incredible odds to achieve success, then using that success to give back to some of our most vulnerable children. He has seen child welfare from every angle - foster child, case manager, resource parent, and currently as the Case Management Teen Program Supervisor for </a:t>
            </a:r>
            <a:r>
              <a:rPr lang="en-US" sz="1200" err="1"/>
              <a:t>SailFuture</a:t>
            </a:r>
            <a:r>
              <a:rPr lang="en-US" sz="1200"/>
              <a:t> - giving him a deep understanding of the system. Victor was named a Child Defender Fellow by the Children’s Defense Fund, a Reunification Hero by the American Bar Association, and most recently received a 2020 Casey Excellence for Children Award. You will not want to miss his inspirational talk about how you're making a difference by showing up!</a:t>
            </a:r>
          </a:p>
        </p:txBody>
      </p:sp>
      <p:sp>
        <p:nvSpPr>
          <p:cNvPr id="10" name="TextBox 9">
            <a:extLst>
              <a:ext uri="{FF2B5EF4-FFF2-40B4-BE49-F238E27FC236}">
                <a16:creationId xmlns:a16="http://schemas.microsoft.com/office/drawing/2014/main" id="{43B2D6A8-41F3-46B7-979B-07FE2244D794}"/>
              </a:ext>
            </a:extLst>
          </p:cNvPr>
          <p:cNvSpPr txBox="1"/>
          <p:nvPr/>
        </p:nvSpPr>
        <p:spPr>
          <a:xfrm>
            <a:off x="9236765" y="3340142"/>
            <a:ext cx="2365513" cy="3046988"/>
          </a:xfrm>
          <a:prstGeom prst="rect">
            <a:avLst/>
          </a:prstGeom>
          <a:noFill/>
        </p:spPr>
        <p:txBody>
          <a:bodyPr wrap="square" lIns="91440" tIns="45720" rIns="91440" bIns="45720" anchor="t">
            <a:spAutoFit/>
          </a:bodyPr>
          <a:lstStyle/>
          <a:p>
            <a:r>
              <a:rPr lang="en-US" sz="1200" b="0" i="0" u="none" strike="noStrike">
                <a:solidFill>
                  <a:srgbClr val="151515"/>
                </a:solidFill>
                <a:effectLst/>
                <a:latin typeface="Calibri"/>
                <a:cs typeface="Calibri"/>
              </a:rPr>
              <a:t>Using her lived experience in foster care, Courtney has made an incredible impact by both working within and advocating for changes to the child welfare system. Recognized as an Outstanding Young Leader by Foster Club in 2019, she continues to elevate the voices of parent allies and youth in care by partnering with a variety of legislative coalitions and service providers. Through her personal story, Courtney will share with us the importance of showing up for youth, addressing secondary trauma, and self-care.</a:t>
            </a:r>
            <a:endParaRPr lang="en-US" sz="1200">
              <a:latin typeface="Calibri"/>
              <a:cs typeface="Calibri"/>
            </a:endParaRPr>
          </a:p>
        </p:txBody>
      </p:sp>
      <p:pic>
        <p:nvPicPr>
          <p:cNvPr id="4098" name="Picture 2" descr="jerry milner cb official photo resized">
            <a:extLst>
              <a:ext uri="{FF2B5EF4-FFF2-40B4-BE49-F238E27FC236}">
                <a16:creationId xmlns:a16="http://schemas.microsoft.com/office/drawing/2014/main" id="{38B4C22B-D1C0-4421-B965-090B69A8B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48" y="525845"/>
            <a:ext cx="1861930" cy="24712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erry Resized">
            <a:extLst>
              <a:ext uri="{FF2B5EF4-FFF2-40B4-BE49-F238E27FC236}">
                <a16:creationId xmlns:a16="http://schemas.microsoft.com/office/drawing/2014/main" id="{1D9B10A5-17C6-4D87-981C-247D049B3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226" y="525845"/>
            <a:ext cx="2023637" cy="24712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ictorSims resized">
            <a:extLst>
              <a:ext uri="{FF2B5EF4-FFF2-40B4-BE49-F238E27FC236}">
                <a16:creationId xmlns:a16="http://schemas.microsoft.com/office/drawing/2014/main" id="{A39C4FCF-ADAC-47A2-AD30-9FA6C7DFF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331" y="525846"/>
            <a:ext cx="2121967" cy="2471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
            <a:extLst>
              <a:ext uri="{FF2B5EF4-FFF2-40B4-BE49-F238E27FC236}">
                <a16:creationId xmlns:a16="http://schemas.microsoft.com/office/drawing/2014/main" id="{FB8CF11E-5C40-4500-BD68-A48AD10160FC}"/>
              </a:ext>
            </a:extLst>
          </p:cNvPr>
          <p:cNvSpPr>
            <a:spLocks noChangeArrowheads="1"/>
          </p:cNvSpPr>
          <p:nvPr/>
        </p:nvSpPr>
        <p:spPr bwMode="auto">
          <a:xfrm>
            <a:off x="14876908" y="351867"/>
            <a:ext cx="739567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151515"/>
                </a:solidFill>
                <a:effectLst/>
                <a:latin typeface="&amp;quot"/>
              </a:rPr>
              <a:t>Courtney Canova</a:t>
            </a:r>
            <a:endParaRPr kumimoji="0" lang="en-US" altLang="en-US" sz="6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51515"/>
                </a:solidFill>
                <a:effectLst/>
                <a:latin typeface="&amp;quot"/>
              </a:rPr>
              <a:t>  </a:t>
            </a:r>
            <a:r>
              <a:rPr kumimoji="0" lang="en-US" altLang="en-US" sz="25200" b="0" i="0" u="none" strike="noStrike" cap="none" normalizeH="0" baseline="0">
                <a:ln>
                  <a:noFill/>
                </a:ln>
                <a:solidFill>
                  <a:srgbClr val="151515"/>
                </a:solidFill>
                <a:effectLst/>
                <a:latin typeface="&amp;quo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104" name="Picture 8" descr="courtneycanova resized">
            <a:extLst>
              <a:ext uri="{FF2B5EF4-FFF2-40B4-BE49-F238E27FC236}">
                <a16:creationId xmlns:a16="http://schemas.microsoft.com/office/drawing/2014/main" id="{77A9CAC1-EEC9-4AD0-8361-F6A86346D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765" y="525845"/>
            <a:ext cx="2021884" cy="255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606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63EFF394-71B4-489D-8EF2-FDF007420056}"/>
              </a:ext>
            </a:extLst>
          </p:cNvPr>
          <p:cNvGraphicFramePr>
            <a:graphicFrameLocks noChangeAspect="1"/>
          </p:cNvGraphicFramePr>
          <p:nvPr>
            <p:extLst>
              <p:ext uri="{D42A27DB-BD31-4B8C-83A1-F6EECF244321}">
                <p14:modId xmlns:p14="http://schemas.microsoft.com/office/powerpoint/2010/main" val="1752444218"/>
              </p:ext>
            </p:extLst>
          </p:nvPr>
        </p:nvGraphicFramePr>
        <p:xfrm>
          <a:off x="321449" y="1027692"/>
          <a:ext cx="3963366" cy="4812521"/>
        </p:xfrm>
        <a:graphic>
          <a:graphicData uri="http://schemas.openxmlformats.org/presentationml/2006/ole">
            <mc:AlternateContent xmlns:mc="http://schemas.openxmlformats.org/markup-compatibility/2006">
              <mc:Choice xmlns:v="urn:schemas-microsoft-com:vml" Requires="v">
                <p:oleObj spid="_x0000_s2062" name="Acrobat Document" r:id="rId4" imgW="3886007" imgH="5029040" progId="AcroExch.Document.DC">
                  <p:embed/>
                </p:oleObj>
              </mc:Choice>
              <mc:Fallback>
                <p:oleObj name="Acrobat Document" r:id="rId4" imgW="3886007" imgH="5029040" progId="AcroExch.Document.DC">
                  <p:embed/>
                  <p:pic>
                    <p:nvPicPr>
                      <p:cNvPr id="4" name="Object 3">
                        <a:extLst>
                          <a:ext uri="{FF2B5EF4-FFF2-40B4-BE49-F238E27FC236}">
                            <a16:creationId xmlns:a16="http://schemas.microsoft.com/office/drawing/2014/main" id="{63EFF394-71B4-489D-8EF2-FDF007420056}"/>
                          </a:ext>
                        </a:extLst>
                      </p:cNvPr>
                      <p:cNvPicPr/>
                      <p:nvPr/>
                    </p:nvPicPr>
                    <p:blipFill>
                      <a:blip r:embed="rId5"/>
                      <a:stretch>
                        <a:fillRect/>
                      </a:stretch>
                    </p:blipFill>
                    <p:spPr>
                      <a:xfrm>
                        <a:off x="321449" y="1027692"/>
                        <a:ext cx="3963366" cy="481252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A0A84B2-6F4E-44B8-9E84-1E7C595539E0}"/>
              </a:ext>
            </a:extLst>
          </p:cNvPr>
          <p:cNvGraphicFramePr>
            <a:graphicFrameLocks noChangeAspect="1"/>
          </p:cNvGraphicFramePr>
          <p:nvPr>
            <p:extLst>
              <p:ext uri="{D42A27DB-BD31-4B8C-83A1-F6EECF244321}">
                <p14:modId xmlns:p14="http://schemas.microsoft.com/office/powerpoint/2010/main" val="2004442984"/>
              </p:ext>
            </p:extLst>
          </p:nvPr>
        </p:nvGraphicFramePr>
        <p:xfrm>
          <a:off x="4888855" y="-3796"/>
          <a:ext cx="7213774" cy="6864705"/>
        </p:xfrm>
        <a:graphic>
          <a:graphicData uri="http://schemas.openxmlformats.org/presentationml/2006/ole">
            <mc:AlternateContent xmlns:mc="http://schemas.openxmlformats.org/markup-compatibility/2006">
              <mc:Choice xmlns:v="urn:schemas-microsoft-com:vml" Requires="v">
                <p:oleObj spid="_x0000_s2063" name="Acrobat Document" r:id="rId6" imgW="3886007" imgH="5029040" progId="AcroExch.Document.DC">
                  <p:embed/>
                </p:oleObj>
              </mc:Choice>
              <mc:Fallback>
                <p:oleObj name="Acrobat Document" r:id="rId6" imgW="3886007" imgH="5029040" progId="AcroExch.Document.DC">
                  <p:embed/>
                  <p:pic>
                    <p:nvPicPr>
                      <p:cNvPr id="7" name="Object 6">
                        <a:extLst>
                          <a:ext uri="{FF2B5EF4-FFF2-40B4-BE49-F238E27FC236}">
                            <a16:creationId xmlns:a16="http://schemas.microsoft.com/office/drawing/2014/main" id="{FA0A84B2-6F4E-44B8-9E84-1E7C595539E0}"/>
                          </a:ext>
                        </a:extLst>
                      </p:cNvPr>
                      <p:cNvPicPr/>
                      <p:nvPr/>
                    </p:nvPicPr>
                    <p:blipFill>
                      <a:blip r:embed="rId7"/>
                      <a:stretch>
                        <a:fillRect/>
                      </a:stretch>
                    </p:blipFill>
                    <p:spPr>
                      <a:xfrm>
                        <a:off x="4888855" y="-3796"/>
                        <a:ext cx="7213774" cy="6864705"/>
                      </a:xfrm>
                      <a:prstGeom prst="rect">
                        <a:avLst/>
                      </a:prstGeom>
                    </p:spPr>
                  </p:pic>
                </p:oleObj>
              </mc:Fallback>
            </mc:AlternateContent>
          </a:graphicData>
        </a:graphic>
      </p:graphicFrame>
    </p:spTree>
    <p:extLst>
      <p:ext uri="{BB962C8B-B14F-4D97-AF65-F5344CB8AC3E}">
        <p14:creationId xmlns:p14="http://schemas.microsoft.com/office/powerpoint/2010/main" val="939837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2DAE-4A60-446D-B623-DE745FD3158C}"/>
              </a:ext>
            </a:extLst>
          </p:cNvPr>
          <p:cNvSpPr>
            <a:spLocks noGrp="1"/>
          </p:cNvSpPr>
          <p:nvPr>
            <p:ph type="title"/>
          </p:nvPr>
        </p:nvSpPr>
        <p:spPr>
          <a:xfrm>
            <a:off x="7756162" y="2895599"/>
            <a:ext cx="3634081" cy="2816088"/>
          </a:xfrm>
        </p:spPr>
        <p:txBody>
          <a:bodyPr vert="horz" lIns="91440" tIns="45720" rIns="91440" bIns="45720" rtlCol="0" anchor="b">
            <a:normAutofit fontScale="90000"/>
          </a:bodyPr>
          <a:lstStyle/>
          <a:p>
            <a:r>
              <a:rPr lang="en-US" sz="2400" b="1"/>
              <a:t>       </a:t>
            </a:r>
            <a:r>
              <a:rPr lang="en-US" sz="2400" b="1" u="sng"/>
              <a:t>CYF Local Activities:</a:t>
            </a:r>
            <a:br>
              <a:rPr lang="en-US" sz="2000"/>
            </a:br>
            <a:br>
              <a:rPr lang="en-US" sz="2000"/>
            </a:br>
            <a:r>
              <a:rPr lang="en-US" sz="2000"/>
              <a:t>*Annual All-Staff training turned into  a week of development</a:t>
            </a:r>
            <a:br>
              <a:rPr lang="en-US" sz="2000"/>
            </a:br>
            <a:br>
              <a:rPr lang="en-US" sz="2000"/>
            </a:br>
            <a:r>
              <a:rPr lang="en-US" sz="2000"/>
              <a:t>*Daily lunch virtual meetings with leadership and Judges for “get to know you” activities </a:t>
            </a:r>
            <a:br>
              <a:rPr lang="en-US" sz="2000"/>
            </a:br>
            <a:br>
              <a:rPr lang="en-US" sz="2000"/>
            </a:br>
            <a:r>
              <a:rPr lang="en-US" sz="2000"/>
              <a:t>*Emphasis on wellness and recognition</a:t>
            </a:r>
            <a:br>
              <a:rPr lang="en-US" sz="2000"/>
            </a:br>
            <a:br>
              <a:rPr lang="en-US" sz="2000"/>
            </a:br>
            <a:r>
              <a:rPr lang="en-US" sz="2000"/>
              <a:t>*Continued conversations with staff of color designed to push forward an Anti-Racist Agency</a:t>
            </a:r>
            <a:br>
              <a:rPr lang="en-US" sz="2000"/>
            </a:br>
            <a:br>
              <a:rPr lang="en-US" sz="2000"/>
            </a:br>
            <a:r>
              <a:rPr lang="en-US" sz="2000"/>
              <a:t>*Each regional office hosting weekly developmental sessions or activities focusing on Equity  </a:t>
            </a:r>
          </a:p>
        </p:txBody>
      </p:sp>
      <p:sp>
        <p:nvSpPr>
          <p:cNvPr id="5134" name="Freeform: Shape 7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A screenshot of a cell phone&#10;&#10;Description automatically generated">
            <a:extLst>
              <a:ext uri="{FF2B5EF4-FFF2-40B4-BE49-F238E27FC236}">
                <a16:creationId xmlns:a16="http://schemas.microsoft.com/office/drawing/2014/main" id="{13F9C6B8-D53C-495B-8618-B54780944673}"/>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r="587" b="-1"/>
          <a:stretch/>
        </p:blipFill>
        <p:spPr bwMode="auto">
          <a:xfrm>
            <a:off x="-53007" y="10"/>
            <a:ext cx="768827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Top Corners Rounded 5">
            <a:extLst>
              <a:ext uri="{FF2B5EF4-FFF2-40B4-BE49-F238E27FC236}">
                <a16:creationId xmlns:a16="http://schemas.microsoft.com/office/drawing/2014/main" id="{F41A5794-C442-49E9-880E-FE7AED528E4E}"/>
              </a:ext>
            </a:extLst>
          </p:cNvPr>
          <p:cNvSpPr/>
          <p:nvPr/>
        </p:nvSpPr>
        <p:spPr>
          <a:xfrm>
            <a:off x="1744196" y="6048245"/>
            <a:ext cx="4024218" cy="324678"/>
          </a:xfrm>
          <a:prstGeom prst="round2SameRect">
            <a:avLst>
              <a:gd name="adj1" fmla="val 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6EE5EB6F-F374-4B3F-AA66-3CF4C75E9E81}"/>
              </a:ext>
            </a:extLst>
          </p:cNvPr>
          <p:cNvSpPr/>
          <p:nvPr/>
        </p:nvSpPr>
        <p:spPr>
          <a:xfrm>
            <a:off x="-55755" y="6461486"/>
            <a:ext cx="3845069" cy="39650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05521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E5E4-4EC2-4631-9611-A694239D0A05}"/>
              </a:ext>
            </a:extLst>
          </p:cNvPr>
          <p:cNvSpPr>
            <a:spLocks noGrp="1"/>
          </p:cNvSpPr>
          <p:nvPr>
            <p:ph type="title"/>
          </p:nvPr>
        </p:nvSpPr>
        <p:spPr/>
        <p:txBody>
          <a:bodyPr/>
          <a:lstStyle/>
          <a:p>
            <a:r>
              <a:rPr lang="en-US" b="1"/>
              <a:t>Key Contacts</a:t>
            </a:r>
          </a:p>
        </p:txBody>
      </p:sp>
      <p:sp>
        <p:nvSpPr>
          <p:cNvPr id="3" name="Content Placeholder 2">
            <a:extLst>
              <a:ext uri="{FF2B5EF4-FFF2-40B4-BE49-F238E27FC236}">
                <a16:creationId xmlns:a16="http://schemas.microsoft.com/office/drawing/2014/main" id="{55036CFE-6F50-402D-B81E-0ABA3501D509}"/>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Provider questions for Allegheny County Health Department</a:t>
            </a:r>
            <a:endParaRPr lang="en-US" dirty="0"/>
          </a:p>
          <a:p>
            <a:pPr lvl="1"/>
            <a:r>
              <a:rPr lang="en-US" sz="2800" dirty="0">
                <a:ea typeface="+mn-lt"/>
                <a:cs typeface="+mn-lt"/>
                <a:hlinkClick r:id="rId2"/>
              </a:rPr>
              <a:t>DHS-COVID19Planning@alleghenycounty.us</a:t>
            </a:r>
            <a:r>
              <a:rPr lang="en-US" sz="2800" dirty="0">
                <a:ea typeface="+mn-lt"/>
                <a:cs typeface="+mn-lt"/>
              </a:rPr>
              <a:t> </a:t>
            </a:r>
            <a:endParaRPr lang="en-US" dirty="0">
              <a:ea typeface="+mn-lt"/>
              <a:cs typeface="+mn-lt"/>
            </a:endParaRPr>
          </a:p>
          <a:p>
            <a:pPr lvl="2"/>
            <a:r>
              <a:rPr lang="en-US" sz="2400" dirty="0">
                <a:ea typeface="+mn-lt"/>
                <a:cs typeface="+mn-lt"/>
              </a:rPr>
              <a:t>Use the subject field to indicate if your </a:t>
            </a:r>
            <a:r>
              <a:rPr lang="en-US" sz="2400" dirty="0" err="1">
                <a:ea typeface="+mn-lt"/>
                <a:cs typeface="+mn-lt"/>
              </a:rPr>
              <a:t>qq</a:t>
            </a:r>
            <a:r>
              <a:rPr lang="en-US" sz="2400" dirty="0">
                <a:ea typeface="+mn-lt"/>
                <a:cs typeface="+mn-lt"/>
              </a:rPr>
              <a:t> is about CYF, Aging, BH, CYF, ID, Community Services, or DHS operations (e.g., contracting, payment) </a:t>
            </a:r>
            <a:endParaRPr lang="en-US" sz="2400" dirty="0">
              <a:cs typeface="Calibri"/>
            </a:endParaRPr>
          </a:p>
          <a:p>
            <a:pPr lvl="1"/>
            <a:r>
              <a:rPr lang="en-US" u="sng" dirty="0">
                <a:ea typeface="+mn-lt"/>
                <a:cs typeface="+mn-lt"/>
                <a:hlinkClick r:id="rId3"/>
              </a:rPr>
              <a:t>https://www.alleghenycounty.us/healthdepartment/index.aspx</a:t>
            </a:r>
          </a:p>
          <a:p>
            <a:r>
              <a:rPr lang="en-US" dirty="0"/>
              <a:t>Key DHS staff</a:t>
            </a:r>
            <a:endParaRPr lang="en-US" dirty="0">
              <a:cs typeface="Calibri"/>
            </a:endParaRPr>
          </a:p>
          <a:p>
            <a:pPr lvl="1"/>
            <a:r>
              <a:rPr lang="en-US" dirty="0">
                <a:cs typeface="Calibri"/>
              </a:rPr>
              <a:t>Payment inquiries: Dan Evancho </a:t>
            </a:r>
            <a:r>
              <a:rPr lang="en-US" dirty="0">
                <a:cs typeface="Calibri"/>
                <a:hlinkClick r:id="rId4"/>
              </a:rPr>
              <a:t>Dan.Evancho@alleghenycounty.us</a:t>
            </a:r>
            <a:endParaRPr lang="en-US" dirty="0">
              <a:cs typeface="Calibri"/>
            </a:endParaRPr>
          </a:p>
          <a:p>
            <a:pPr lvl="1"/>
            <a:r>
              <a:rPr lang="en-US" dirty="0">
                <a:cs typeface="Calibri"/>
              </a:rPr>
              <a:t>Contract inquiries:  Kathy Heinz </a:t>
            </a:r>
            <a:r>
              <a:rPr lang="en-US" dirty="0">
                <a:cs typeface="Calibri"/>
                <a:hlinkClick r:id="rId5"/>
              </a:rPr>
              <a:t>Kathy.Heinz@alleghenycounty.us</a:t>
            </a:r>
            <a:r>
              <a:rPr lang="en-US" dirty="0">
                <a:cs typeface="Calibri"/>
              </a:rPr>
              <a:t> </a:t>
            </a:r>
          </a:p>
          <a:p>
            <a:pPr marL="1371566" lvl="3" indent="0">
              <a:buNone/>
            </a:pPr>
            <a:r>
              <a:rPr lang="en-US" dirty="0">
                <a:cs typeface="Calibri"/>
              </a:rPr>
              <a:t>                               </a:t>
            </a:r>
            <a:r>
              <a:rPr lang="en-US" sz="2400" dirty="0">
                <a:cs typeface="Calibri"/>
              </a:rPr>
              <a:t>Laura Brigido </a:t>
            </a:r>
            <a:r>
              <a:rPr lang="en-US" sz="2400" dirty="0">
                <a:cs typeface="Calibri"/>
                <a:hlinkClick r:id="rId6"/>
              </a:rPr>
              <a:t>Laura.Brigido@alleghenycounty.us</a:t>
            </a:r>
            <a:r>
              <a:rPr lang="en-US" sz="2400" dirty="0">
                <a:cs typeface="Calibri"/>
              </a:rPr>
              <a:t> </a:t>
            </a:r>
          </a:p>
          <a:p>
            <a:pPr>
              <a:buFont typeface="Arial"/>
              <a:buChar char="•"/>
            </a:pPr>
            <a:r>
              <a:rPr lang="en-US" sz="2400" dirty="0">
                <a:cs typeface="Calibri"/>
              </a:rPr>
              <a:t>United</a:t>
            </a:r>
            <a:r>
              <a:rPr lang="en-US" sz="2400" dirty="0">
                <a:ea typeface="+mn-lt"/>
                <a:cs typeface="+mn-lt"/>
              </a:rPr>
              <a:t> Way 2-1-1</a:t>
            </a:r>
          </a:p>
          <a:p>
            <a:pPr marL="971526" lvl="1" indent="-285744">
              <a:buFont typeface="Arial"/>
              <a:buChar char="•"/>
            </a:pPr>
            <a:r>
              <a:rPr lang="en-US" dirty="0">
                <a:ea typeface="+mn-lt"/>
                <a:cs typeface="+mn-lt"/>
              </a:rPr>
              <a:t>For basic needs assistance or general COVID-19 inquiries</a:t>
            </a:r>
            <a:r>
              <a:rPr lang="en-US" dirty="0">
                <a:cs typeface="Calibri"/>
              </a:rPr>
              <a:t> call the 24/7 COVID-19 Hotline at 1-888-856-2774. Language services are available. </a:t>
            </a:r>
            <a:endParaRPr lang="en-US" dirty="0">
              <a:ea typeface="+mn-lt"/>
              <a:cs typeface="+mn-lt"/>
            </a:endParaRPr>
          </a:p>
          <a:p>
            <a:pPr marL="1371566" lvl="3" indent="0">
              <a:buNone/>
            </a:pPr>
            <a:endParaRPr lang="en-US" sz="2400" dirty="0">
              <a:cs typeface="Calibri"/>
            </a:endParaRPr>
          </a:p>
        </p:txBody>
      </p:sp>
      <p:pic>
        <p:nvPicPr>
          <p:cNvPr id="4" name="Picture 3">
            <a:extLst>
              <a:ext uri="{FF2B5EF4-FFF2-40B4-BE49-F238E27FC236}">
                <a16:creationId xmlns:a16="http://schemas.microsoft.com/office/drawing/2014/main" id="{38A2BF00-041F-4AC4-8DB9-69B5CE84CD36}"/>
              </a:ext>
            </a:extLst>
          </p:cNvPr>
          <p:cNvPicPr>
            <a:picLocks noChangeAspect="1"/>
          </p:cNvPicPr>
          <p:nvPr/>
        </p:nvPicPr>
        <p:blipFill rotWithShape="1">
          <a:blip r:embed="rId7">
            <a:extLst>
              <a:ext uri="{28A0092B-C50C-407E-A947-70E740481C1C}">
                <a14:useLocalDpi xmlns:a14="http://schemas.microsoft.com/office/drawing/2010/main" val="0"/>
              </a:ext>
            </a:extLst>
          </a:blip>
          <a:srcRect l="3891" t="13760" r="76792" b="17031"/>
          <a:stretch/>
        </p:blipFill>
        <p:spPr>
          <a:xfrm>
            <a:off x="10237762" y="5215030"/>
            <a:ext cx="1477927" cy="1333207"/>
          </a:xfrm>
          <a:prstGeom prst="rect">
            <a:avLst/>
          </a:prstGeom>
        </p:spPr>
      </p:pic>
      <p:sp>
        <p:nvSpPr>
          <p:cNvPr id="5" name="Slide Number Placeholder 4">
            <a:extLst>
              <a:ext uri="{FF2B5EF4-FFF2-40B4-BE49-F238E27FC236}">
                <a16:creationId xmlns:a16="http://schemas.microsoft.com/office/drawing/2014/main" id="{98C87BB9-DDA8-48AD-AB66-CFC1912A1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E5ACA-BDE8-4086-814D-8DCD6380C27C}"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BC7A41-90E8-4322-95E2-21EE12FA92C5}"/>
              </a:ext>
            </a:extLst>
          </p:cNvPr>
          <p:cNvSpPr txBox="1"/>
          <p:nvPr/>
        </p:nvSpPr>
        <p:spPr>
          <a:xfrm>
            <a:off x="0" y="6548237"/>
            <a:ext cx="3312160" cy="30777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Last Updated: 3/20/20</a:t>
            </a:r>
          </a:p>
        </p:txBody>
      </p:sp>
    </p:spTree>
    <p:extLst>
      <p:ext uri="{BB962C8B-B14F-4D97-AF65-F5344CB8AC3E}">
        <p14:creationId xmlns:p14="http://schemas.microsoft.com/office/powerpoint/2010/main" val="209392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F496AA-0F85-4840-B267-CB93A23A626B}"/>
              </a:ext>
            </a:extLst>
          </p:cNvPr>
          <p:cNvSpPr>
            <a:spLocks noGrp="1"/>
          </p:cNvSpPr>
          <p:nvPr>
            <p:ph idx="1"/>
          </p:nvPr>
        </p:nvSpPr>
        <p:spPr>
          <a:xfrm>
            <a:off x="287867" y="4444999"/>
            <a:ext cx="3708400" cy="2269068"/>
          </a:xfrm>
        </p:spPr>
        <p:txBody>
          <a:bodyPr>
            <a:normAutofit fontScale="62500" lnSpcReduction="20000"/>
          </a:bodyPr>
          <a:lstStyle/>
          <a:p>
            <a:pPr marL="0" indent="0">
              <a:buNone/>
            </a:pPr>
            <a:r>
              <a:rPr lang="en-US" b="1" u="sng" dirty="0"/>
              <a:t>Key takeaways</a:t>
            </a:r>
          </a:p>
          <a:p>
            <a:r>
              <a:rPr lang="en-US" dirty="0"/>
              <a:t>The most common activity for new cases of COVID-19 since early August is going to </a:t>
            </a:r>
            <a:r>
              <a:rPr lang="en-US" b="1" dirty="0"/>
              <a:t>bars or restaurants</a:t>
            </a:r>
          </a:p>
          <a:p>
            <a:r>
              <a:rPr lang="en-US" dirty="0"/>
              <a:t>The most common travel location prior to August 15</a:t>
            </a:r>
            <a:r>
              <a:rPr lang="en-US" baseline="30000" dirty="0"/>
              <a:t>th</a:t>
            </a:r>
            <a:r>
              <a:rPr lang="en-US" dirty="0"/>
              <a:t> was </a:t>
            </a:r>
            <a:r>
              <a:rPr lang="en-US" b="1" dirty="0"/>
              <a:t>Maryland</a:t>
            </a:r>
            <a:r>
              <a:rPr lang="en-US" dirty="0"/>
              <a:t> and the most common travel location since then is </a:t>
            </a:r>
            <a:r>
              <a:rPr lang="en-US" b="1" dirty="0"/>
              <a:t>Ohio</a:t>
            </a:r>
          </a:p>
        </p:txBody>
      </p:sp>
      <p:pic>
        <p:nvPicPr>
          <p:cNvPr id="5" name="Picture 4">
            <a:extLst>
              <a:ext uri="{FF2B5EF4-FFF2-40B4-BE49-F238E27FC236}">
                <a16:creationId xmlns:a16="http://schemas.microsoft.com/office/drawing/2014/main" id="{87BBB6F9-46CC-4391-B123-5EB154518F2E}"/>
              </a:ext>
            </a:extLst>
          </p:cNvPr>
          <p:cNvPicPr>
            <a:picLocks noChangeAspect="1"/>
          </p:cNvPicPr>
          <p:nvPr/>
        </p:nvPicPr>
        <p:blipFill rotWithShape="1">
          <a:blip r:embed="rId2"/>
          <a:srcRect l="10164" t="12839" r="30494" b="12099"/>
          <a:stretch/>
        </p:blipFill>
        <p:spPr>
          <a:xfrm>
            <a:off x="4114801" y="25400"/>
            <a:ext cx="8077200" cy="6811288"/>
          </a:xfrm>
          <a:prstGeom prst="rect">
            <a:avLst/>
          </a:prstGeom>
        </p:spPr>
      </p:pic>
      <p:pic>
        <p:nvPicPr>
          <p:cNvPr id="7" name="Picture 6">
            <a:extLst>
              <a:ext uri="{FF2B5EF4-FFF2-40B4-BE49-F238E27FC236}">
                <a16:creationId xmlns:a16="http://schemas.microsoft.com/office/drawing/2014/main" id="{D4F0FD44-8270-45FF-A83E-1FC66C9A7D28}"/>
              </a:ext>
            </a:extLst>
          </p:cNvPr>
          <p:cNvPicPr>
            <a:picLocks noChangeAspect="1"/>
          </p:cNvPicPr>
          <p:nvPr/>
        </p:nvPicPr>
        <p:blipFill rotWithShape="1">
          <a:blip r:embed="rId2"/>
          <a:srcRect l="77161" t="9931" r="2355" b="48889"/>
          <a:stretch/>
        </p:blipFill>
        <p:spPr>
          <a:xfrm>
            <a:off x="355600" y="221192"/>
            <a:ext cx="3048000" cy="4084912"/>
          </a:xfrm>
          <a:prstGeom prst="rect">
            <a:avLst/>
          </a:prstGeom>
        </p:spPr>
      </p:pic>
    </p:spTree>
    <p:extLst>
      <p:ext uri="{BB962C8B-B14F-4D97-AF65-F5344CB8AC3E}">
        <p14:creationId xmlns:p14="http://schemas.microsoft.com/office/powerpoint/2010/main" val="190085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22082-AB35-4A11-8931-F687059FE84E}"/>
              </a:ext>
            </a:extLst>
          </p:cNvPr>
          <p:cNvSpPr>
            <a:spLocks noGrp="1"/>
          </p:cNvSpPr>
          <p:nvPr>
            <p:ph type="ctrTitle"/>
          </p:nvPr>
        </p:nvSpPr>
        <p:spPr>
          <a:xfrm>
            <a:off x="535882" y="297872"/>
            <a:ext cx="10132118" cy="997527"/>
          </a:xfrm>
        </p:spPr>
        <p:txBody>
          <a:bodyPr>
            <a:normAutofit fontScale="90000"/>
          </a:bodyPr>
          <a:lstStyle/>
          <a:p>
            <a:r>
              <a:rPr lang="en-US"/>
              <a:t>COVID-19 Test Site in McKeesport</a:t>
            </a:r>
          </a:p>
        </p:txBody>
      </p:sp>
      <p:sp>
        <p:nvSpPr>
          <p:cNvPr id="3" name="Subtitle 2">
            <a:extLst>
              <a:ext uri="{FF2B5EF4-FFF2-40B4-BE49-F238E27FC236}">
                <a16:creationId xmlns:a16="http://schemas.microsoft.com/office/drawing/2014/main" id="{F0E4A135-323F-41D5-902A-B00D7E1C145F}"/>
              </a:ext>
            </a:extLst>
          </p:cNvPr>
          <p:cNvSpPr>
            <a:spLocks noGrp="1"/>
          </p:cNvSpPr>
          <p:nvPr>
            <p:ph type="subTitle" idx="1"/>
          </p:nvPr>
        </p:nvSpPr>
        <p:spPr>
          <a:xfrm>
            <a:off x="5029200" y="1543049"/>
            <a:ext cx="6562326" cy="5202703"/>
          </a:xfrm>
        </p:spPr>
        <p:txBody>
          <a:bodyPr>
            <a:normAutofit/>
          </a:bodyPr>
          <a:lstStyle/>
          <a:p>
            <a:pPr marL="342900" indent="-342900" algn="l">
              <a:buFont typeface="Arial" panose="020B0604020202020204" pitchFamily="34" charset="0"/>
              <a:buChar char="•"/>
            </a:pPr>
            <a:r>
              <a:rPr lang="en-US"/>
              <a:t>Testing site opens to the public on Tuesday, September 15, 2020 at 10 AM</a:t>
            </a:r>
          </a:p>
          <a:p>
            <a:pPr marL="342900" indent="-342900" algn="l">
              <a:buFont typeface="Arial" panose="020B0604020202020204" pitchFamily="34" charset="0"/>
              <a:buChar char="•"/>
            </a:pPr>
            <a:r>
              <a:rPr lang="en-US"/>
              <a:t>Address: 455 Industry Road, McKeesport</a:t>
            </a:r>
          </a:p>
          <a:p>
            <a:pPr marL="342900" indent="-342900" algn="l">
              <a:buFont typeface="Arial" panose="020B0604020202020204" pitchFamily="34" charset="0"/>
              <a:buChar char="•"/>
            </a:pPr>
            <a:r>
              <a:rPr lang="en-US"/>
              <a:t>Free COVID-19 Testing for all ages. Made possible by CARES Act funding. </a:t>
            </a:r>
          </a:p>
          <a:p>
            <a:pPr marL="342900" indent="-342900" algn="l">
              <a:buFont typeface="Arial" panose="020B0604020202020204" pitchFamily="34" charset="0"/>
              <a:buChar char="•"/>
            </a:pPr>
            <a:r>
              <a:rPr lang="en-US"/>
              <a:t>Testing by </a:t>
            </a:r>
            <a:r>
              <a:rPr lang="en-US" b="1"/>
              <a:t>Appointment Only. </a:t>
            </a:r>
            <a:r>
              <a:rPr lang="en-US"/>
              <a:t>This is a drive-thru site with self-administered tests. </a:t>
            </a:r>
          </a:p>
          <a:p>
            <a:pPr marL="342900" indent="-342900" algn="l">
              <a:buFont typeface="Arial" panose="020B0604020202020204" pitchFamily="34" charset="0"/>
              <a:buChar char="•"/>
            </a:pPr>
            <a:r>
              <a:rPr lang="en-US" b="1"/>
              <a:t>If you are unable to drive, contact the COVID-19 Hotline at 1-888-856-2774 for additional options &amp; resources. </a:t>
            </a:r>
          </a:p>
          <a:p>
            <a:pPr marL="342900" indent="-342900" algn="l">
              <a:buFont typeface="Arial" panose="020B0604020202020204" pitchFamily="34" charset="0"/>
              <a:buChar char="•"/>
            </a:pPr>
            <a:r>
              <a:rPr lang="en-US"/>
              <a:t>Learn more on the Allegheny County News: </a:t>
            </a:r>
            <a:r>
              <a:rPr lang="en-US" b="1">
                <a:hlinkClick r:id="rId2"/>
              </a:rPr>
              <a:t>https://www.alleghenycounty.us/news/index.aspx</a:t>
            </a:r>
            <a:r>
              <a:rPr lang="en-US" b="1"/>
              <a:t> </a:t>
            </a:r>
          </a:p>
          <a:p>
            <a:pPr algn="l"/>
            <a:endParaRPr lang="en-US" b="1"/>
          </a:p>
          <a:p>
            <a:pPr marL="342900" indent="-342900" algn="l">
              <a:buFont typeface="Arial" panose="020B0604020202020204" pitchFamily="34" charset="0"/>
              <a:buChar char="•"/>
            </a:pPr>
            <a:endParaRPr lang="en-US"/>
          </a:p>
          <a:p>
            <a:pPr marL="342900" indent="-342900" algn="l">
              <a:buFont typeface="Arial" panose="020B0604020202020204" pitchFamily="34" charset="0"/>
              <a:buChar char="•"/>
            </a:pPr>
            <a:endParaRPr lang="en-US"/>
          </a:p>
        </p:txBody>
      </p:sp>
      <p:pic>
        <p:nvPicPr>
          <p:cNvPr id="3074" name="Picture 2">
            <a:extLst>
              <a:ext uri="{FF2B5EF4-FFF2-40B4-BE49-F238E27FC236}">
                <a16:creationId xmlns:a16="http://schemas.microsoft.com/office/drawing/2014/main" id="{22417207-7151-4ADD-9BC8-A70CE22A5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2" y="1477659"/>
            <a:ext cx="44291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719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F63E-2DDB-485A-B5A4-B0442A7027B6}"/>
              </a:ext>
            </a:extLst>
          </p:cNvPr>
          <p:cNvSpPr>
            <a:spLocks noGrp="1"/>
          </p:cNvSpPr>
          <p:nvPr>
            <p:ph type="title"/>
          </p:nvPr>
        </p:nvSpPr>
        <p:spPr>
          <a:xfrm>
            <a:off x="848226" y="44283"/>
            <a:ext cx="10686047" cy="894432"/>
          </a:xfrm>
        </p:spPr>
        <p:txBody>
          <a:bodyPr>
            <a:normAutofit/>
          </a:bodyPr>
          <a:lstStyle/>
          <a:p>
            <a:pPr algn="ctr"/>
            <a:r>
              <a:rPr lang="en-US">
                <a:solidFill>
                  <a:schemeClr val="accent1">
                    <a:lumMod val="50000"/>
                  </a:schemeClr>
                </a:solidFill>
                <a:cs typeface="Calibri Light"/>
              </a:rPr>
              <a:t>COVID-19 Mobile Testing Schedule </a:t>
            </a:r>
          </a:p>
        </p:txBody>
      </p:sp>
      <p:sp>
        <p:nvSpPr>
          <p:cNvPr id="3" name="Content Placeholder 2">
            <a:extLst>
              <a:ext uri="{FF2B5EF4-FFF2-40B4-BE49-F238E27FC236}">
                <a16:creationId xmlns:a16="http://schemas.microsoft.com/office/drawing/2014/main" id="{9FA312FA-903B-4DE8-8ACE-709429D1CBFB}"/>
              </a:ext>
            </a:extLst>
          </p:cNvPr>
          <p:cNvSpPr>
            <a:spLocks noGrp="1"/>
          </p:cNvSpPr>
          <p:nvPr>
            <p:ph idx="1"/>
          </p:nvPr>
        </p:nvSpPr>
        <p:spPr>
          <a:xfrm>
            <a:off x="131345" y="1133810"/>
            <a:ext cx="4903013" cy="5634706"/>
          </a:xfrm>
        </p:spPr>
        <p:txBody>
          <a:bodyPr vert="horz" lIns="91440" tIns="45720" rIns="91440" bIns="45720" rtlCol="0" anchor="t">
            <a:noAutofit/>
          </a:bodyPr>
          <a:lstStyle/>
          <a:p>
            <a:pPr marL="0" indent="0">
              <a:buNone/>
            </a:pPr>
            <a:r>
              <a:rPr lang="en-US" sz="1800" dirty="0">
                <a:solidFill>
                  <a:schemeClr val="accent5">
                    <a:lumMod val="50000"/>
                  </a:schemeClr>
                </a:solidFill>
                <a:ea typeface="+mn-lt"/>
                <a:cs typeface="+mn-lt"/>
                <a:hlinkClick r:id="rId2">
                  <a:extLst>
                    <a:ext uri="{A12FA001-AC4F-418D-AE19-62706E023703}">
                      <ahyp:hlinkClr xmlns:ahyp="http://schemas.microsoft.com/office/drawing/2018/hyperlinkcolor" val="tx"/>
                    </a:ext>
                  </a:extLst>
                </a:hlinkClick>
              </a:rPr>
              <a:t>Squirrel Hill Health Center</a:t>
            </a:r>
            <a:r>
              <a:rPr lang="en-US" sz="1800" dirty="0">
                <a:solidFill>
                  <a:schemeClr val="accent5">
                    <a:lumMod val="50000"/>
                  </a:schemeClr>
                </a:solidFill>
                <a:ea typeface="+mn-lt"/>
                <a:cs typeface="+mn-lt"/>
              </a:rPr>
              <a:t> </a:t>
            </a:r>
            <a:endParaRPr lang="en-US" sz="1800" b="1" dirty="0">
              <a:solidFill>
                <a:schemeClr val="accent5">
                  <a:lumMod val="50000"/>
                </a:schemeClr>
              </a:solidFill>
              <a:cs typeface="Calibri" panose="020F0502020204030204"/>
            </a:endParaRPr>
          </a:p>
          <a:p>
            <a:pPr marL="0" indent="0">
              <a:buNone/>
            </a:pPr>
            <a:r>
              <a:rPr lang="en-US" sz="1500" dirty="0">
                <a:solidFill>
                  <a:schemeClr val="accent5">
                    <a:lumMod val="50000"/>
                  </a:schemeClr>
                </a:solidFill>
                <a:ea typeface="+mn-lt"/>
                <a:cs typeface="+mn-lt"/>
              </a:rPr>
              <a:t>register at http://alleghenycovidtesting.com</a:t>
            </a:r>
            <a:endParaRPr lang="en-US" dirty="0">
              <a:solidFill>
                <a:schemeClr val="accent5">
                  <a:lumMod val="50000"/>
                </a:schemeClr>
              </a:solidFill>
            </a:endParaRPr>
          </a:p>
          <a:p>
            <a:r>
              <a:rPr lang="en-US" sz="1500" dirty="0">
                <a:solidFill>
                  <a:schemeClr val="accent1">
                    <a:lumMod val="60000"/>
                    <a:lumOff val="40000"/>
                  </a:schemeClr>
                </a:solidFill>
                <a:ea typeface="+mn-lt"/>
                <a:cs typeface="+mn-lt"/>
              </a:rPr>
              <a:t>Monday, Sept. 14 </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Leland Point</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5230 Wolfe Drive </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Pittsburgh, PA 15236 (Baldwin)</a:t>
            </a:r>
            <a:endParaRPr lang="en-US" dirty="0">
              <a:solidFill>
                <a:schemeClr val="accent1">
                  <a:lumMod val="60000"/>
                  <a:lumOff val="40000"/>
                </a:schemeClr>
              </a:solidFill>
              <a:cs typeface="Calibri" panose="020F0502020204030204"/>
            </a:endParaRPr>
          </a:p>
          <a:p>
            <a:r>
              <a:rPr lang="en-US" sz="1500" dirty="0">
                <a:solidFill>
                  <a:schemeClr val="accent1">
                    <a:lumMod val="60000"/>
                    <a:lumOff val="40000"/>
                  </a:schemeClr>
                </a:solidFill>
                <a:cs typeface="Calibri"/>
              </a:rPr>
              <a:t>Tuesday, Sept. 15</a:t>
            </a:r>
            <a:br>
              <a:rPr lang="en-US" sz="1500" dirty="0">
                <a:solidFill>
                  <a:schemeClr val="accent1">
                    <a:lumMod val="60000"/>
                    <a:lumOff val="40000"/>
                  </a:schemeClr>
                </a:solidFill>
                <a:cs typeface="Calibri"/>
              </a:rPr>
            </a:br>
            <a:r>
              <a:rPr lang="en-US" sz="1500" dirty="0" err="1">
                <a:solidFill>
                  <a:schemeClr val="accent1">
                    <a:lumMod val="60000"/>
                    <a:lumOff val="40000"/>
                  </a:schemeClr>
                </a:solidFill>
                <a:cs typeface="Calibri"/>
              </a:rPr>
              <a:t>Mooncrest</a:t>
            </a:r>
            <a:r>
              <a:rPr lang="en-US" sz="1500" dirty="0">
                <a:solidFill>
                  <a:schemeClr val="accent1">
                    <a:lumMod val="60000"/>
                    <a:lumOff val="40000"/>
                  </a:schemeClr>
                </a:solidFill>
                <a:cs typeface="Calibri"/>
              </a:rPr>
              <a:t> Neighborhood Programs</a:t>
            </a:r>
            <a:br>
              <a:rPr lang="en-US" dirty="0">
                <a:solidFill>
                  <a:schemeClr val="accent1">
                    <a:lumMod val="60000"/>
                    <a:lumOff val="40000"/>
                  </a:schemeClr>
                </a:solidFill>
              </a:rPr>
            </a:br>
            <a:r>
              <a:rPr lang="en-US" sz="1500" dirty="0">
                <a:solidFill>
                  <a:schemeClr val="accent1">
                    <a:lumMod val="60000"/>
                    <a:lumOff val="40000"/>
                  </a:schemeClr>
                </a:solidFill>
                <a:cs typeface="Calibri"/>
              </a:rPr>
              <a:t>308 Hemlock Drive </a:t>
            </a:r>
            <a:br>
              <a:rPr lang="en-US" sz="1500" dirty="0">
                <a:solidFill>
                  <a:schemeClr val="accent1">
                    <a:lumMod val="60000"/>
                    <a:lumOff val="40000"/>
                  </a:schemeClr>
                </a:solidFill>
                <a:cs typeface="Calibri"/>
              </a:rPr>
            </a:br>
            <a:r>
              <a:rPr lang="en-US" sz="1500" dirty="0">
                <a:solidFill>
                  <a:schemeClr val="accent1">
                    <a:lumMod val="60000"/>
                    <a:lumOff val="40000"/>
                  </a:schemeClr>
                </a:solidFill>
                <a:cs typeface="Calibri"/>
              </a:rPr>
              <a:t>Moon Township, PA 15108 (Moon)</a:t>
            </a:r>
            <a:endParaRPr lang="en-US" dirty="0">
              <a:solidFill>
                <a:schemeClr val="accent1">
                  <a:lumMod val="60000"/>
                  <a:lumOff val="40000"/>
                </a:schemeClr>
              </a:solidFill>
              <a:cs typeface="Calibri" panose="020F0502020204030204"/>
            </a:endParaRPr>
          </a:p>
          <a:p>
            <a:r>
              <a:rPr lang="en-US" sz="1500" dirty="0">
                <a:solidFill>
                  <a:schemeClr val="accent1">
                    <a:lumMod val="60000"/>
                    <a:lumOff val="40000"/>
                  </a:schemeClr>
                </a:solidFill>
                <a:ea typeface="+mn-lt"/>
                <a:cs typeface="+mn-lt"/>
              </a:rPr>
              <a:t>Wednesday, Sept. 16 </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Allegheny County Children Youth &amp; Families</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10700 </a:t>
            </a:r>
            <a:r>
              <a:rPr lang="en-US" sz="1500" dirty="0" err="1">
                <a:solidFill>
                  <a:schemeClr val="accent1">
                    <a:lumMod val="60000"/>
                    <a:lumOff val="40000"/>
                  </a:schemeClr>
                </a:solidFill>
                <a:ea typeface="+mn-lt"/>
                <a:cs typeface="+mn-lt"/>
              </a:rPr>
              <a:t>Frankstown</a:t>
            </a:r>
            <a:r>
              <a:rPr lang="en-US" sz="1500" dirty="0">
                <a:solidFill>
                  <a:schemeClr val="accent1">
                    <a:lumMod val="60000"/>
                    <a:lumOff val="40000"/>
                  </a:schemeClr>
                </a:solidFill>
                <a:ea typeface="+mn-lt"/>
                <a:cs typeface="+mn-lt"/>
              </a:rPr>
              <a:t> Road</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Penn Hills, PA 15235 (Penn Hills)</a:t>
            </a:r>
            <a:endParaRPr lang="en-US" dirty="0">
              <a:solidFill>
                <a:schemeClr val="accent1">
                  <a:lumMod val="60000"/>
                  <a:lumOff val="40000"/>
                </a:schemeClr>
              </a:solidFill>
              <a:cs typeface="Calibri" panose="020F0502020204030204"/>
            </a:endParaRPr>
          </a:p>
          <a:p>
            <a:r>
              <a:rPr lang="en-US" sz="1500" dirty="0">
                <a:solidFill>
                  <a:schemeClr val="accent1">
                    <a:lumMod val="60000"/>
                    <a:lumOff val="40000"/>
                  </a:schemeClr>
                </a:solidFill>
                <a:ea typeface="+mn-lt"/>
                <a:cs typeface="+mn-lt"/>
              </a:rPr>
              <a:t>Thursday, Sept. 17 </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Parking lot near PNC Bank</a:t>
            </a:r>
            <a:br>
              <a:rPr lang="en-US" sz="1500" dirty="0">
                <a:solidFill>
                  <a:schemeClr val="accent1">
                    <a:lumMod val="60000"/>
                    <a:lumOff val="40000"/>
                  </a:schemeClr>
                </a:solidFill>
                <a:ea typeface="+mn-lt"/>
                <a:cs typeface="+mn-lt"/>
              </a:rPr>
            </a:br>
            <a:r>
              <a:rPr lang="en-US" sz="1500" dirty="0">
                <a:solidFill>
                  <a:schemeClr val="accent1">
                    <a:lumMod val="60000"/>
                    <a:lumOff val="40000"/>
                  </a:schemeClr>
                </a:solidFill>
                <a:ea typeface="+mn-lt"/>
                <a:cs typeface="+mn-lt"/>
              </a:rPr>
              <a:t>119 Butler Street</a:t>
            </a:r>
            <a:br>
              <a:rPr lang="en-US" sz="1500" dirty="0">
                <a:ea typeface="+mn-lt"/>
                <a:cs typeface="+mn-lt"/>
              </a:rPr>
            </a:br>
            <a:r>
              <a:rPr lang="en-US" sz="1500" dirty="0">
                <a:solidFill>
                  <a:schemeClr val="accent1">
                    <a:lumMod val="60000"/>
                    <a:lumOff val="40000"/>
                  </a:schemeClr>
                </a:solidFill>
                <a:ea typeface="+mn-lt"/>
                <a:cs typeface="+mn-lt"/>
              </a:rPr>
              <a:t>Pittsburgh PA 15209 (Millvale)</a:t>
            </a:r>
            <a:endParaRPr lang="en-US" dirty="0">
              <a:solidFill>
                <a:schemeClr val="accent1">
                  <a:lumMod val="60000"/>
                  <a:lumOff val="40000"/>
                </a:schemeClr>
              </a:solidFill>
            </a:endParaRPr>
          </a:p>
          <a:p>
            <a:r>
              <a:rPr lang="en-US" sz="1500" dirty="0">
                <a:solidFill>
                  <a:schemeClr val="accent1">
                    <a:lumMod val="50000"/>
                  </a:schemeClr>
                </a:solidFill>
                <a:ea typeface="+mn-lt"/>
                <a:cs typeface="+mn-lt"/>
              </a:rPr>
              <a:t>Friday, Sept. 18                           </a:t>
            </a:r>
            <a:br>
              <a:rPr lang="en-US" sz="1500" dirty="0">
                <a:ea typeface="+mn-lt"/>
                <a:cs typeface="+mn-lt"/>
              </a:rPr>
            </a:br>
            <a:r>
              <a:rPr lang="en-US" sz="1500" dirty="0">
                <a:solidFill>
                  <a:schemeClr val="accent1">
                    <a:lumMod val="50000"/>
                  </a:schemeClr>
                </a:solidFill>
                <a:ea typeface="+mn-lt"/>
                <a:cs typeface="+mn-lt"/>
              </a:rPr>
              <a:t> Jewish Association on Aging</a:t>
            </a:r>
            <a:br>
              <a:rPr lang="en-US" sz="1500" dirty="0">
                <a:ea typeface="+mn-lt"/>
                <a:cs typeface="+mn-lt"/>
              </a:rPr>
            </a:br>
            <a:r>
              <a:rPr lang="en-US" sz="1500" dirty="0">
                <a:solidFill>
                  <a:schemeClr val="accent1">
                    <a:lumMod val="50000"/>
                  </a:schemeClr>
                </a:solidFill>
                <a:ea typeface="+mn-lt"/>
                <a:cs typeface="+mn-lt"/>
              </a:rPr>
              <a:t> 100 JHF Drive, Lower Level</a:t>
            </a:r>
            <a:br>
              <a:rPr lang="en-US" sz="1500" dirty="0">
                <a:ea typeface="+mn-lt"/>
                <a:cs typeface="+mn-lt"/>
              </a:rPr>
            </a:br>
            <a:r>
              <a:rPr lang="en-US" sz="1500" dirty="0">
                <a:solidFill>
                  <a:schemeClr val="accent1">
                    <a:lumMod val="50000"/>
                  </a:schemeClr>
                </a:solidFill>
                <a:ea typeface="+mn-lt"/>
                <a:cs typeface="+mn-lt"/>
              </a:rPr>
              <a:t> Pittsburgh, PA 15217  (Squirrel Hill)</a:t>
            </a:r>
            <a:endParaRPr lang="en-US" dirty="0">
              <a:solidFill>
                <a:schemeClr val="accent1">
                  <a:lumMod val="50000"/>
                </a:schemeClr>
              </a:solidFill>
              <a:cs typeface="Calibri"/>
            </a:endParaRPr>
          </a:p>
          <a:p>
            <a:endParaRPr lang="en-US" sz="1500" dirty="0">
              <a:solidFill>
                <a:schemeClr val="accent1">
                  <a:lumMod val="50000"/>
                </a:schemeClr>
              </a:solidFill>
              <a:cs typeface="Calibri"/>
            </a:endParaRPr>
          </a:p>
          <a:p>
            <a:endParaRPr lang="en-US" sz="1500" dirty="0">
              <a:solidFill>
                <a:schemeClr val="accent1">
                  <a:lumMod val="50000"/>
                </a:schemeClr>
              </a:solidFill>
              <a:cs typeface="Calibri"/>
            </a:endParaRPr>
          </a:p>
          <a:p>
            <a:pPr>
              <a:buNone/>
            </a:pPr>
            <a:endParaRPr lang="en-US" sz="1500" dirty="0">
              <a:cs typeface="Calibri"/>
            </a:endParaRPr>
          </a:p>
          <a:p>
            <a:pPr>
              <a:buNone/>
            </a:pPr>
            <a:endParaRPr lang="en-US" sz="1500" dirty="0">
              <a:cs typeface="Calibri"/>
            </a:endParaRPr>
          </a:p>
          <a:p>
            <a:pPr>
              <a:buNone/>
            </a:pPr>
            <a:endParaRPr lang="en-US" sz="1500" dirty="0">
              <a:cs typeface="Calibri"/>
            </a:endParaRPr>
          </a:p>
          <a:p>
            <a:pPr>
              <a:buNone/>
            </a:pPr>
            <a:endParaRPr lang="en-US" sz="1500" dirty="0">
              <a:cs typeface="Calibri"/>
            </a:endParaRPr>
          </a:p>
          <a:p>
            <a:pPr>
              <a:buNone/>
            </a:pPr>
            <a:endParaRPr lang="en-US" sz="1500" dirty="0">
              <a:cs typeface="Calibri"/>
            </a:endParaRPr>
          </a:p>
          <a:p>
            <a:pPr marL="0" indent="0">
              <a:buNone/>
            </a:pPr>
            <a:endParaRPr lang="en-US" sz="1500" dirty="0">
              <a:solidFill>
                <a:schemeClr val="accent1">
                  <a:lumMod val="50000"/>
                </a:schemeClr>
              </a:solidFill>
              <a:cs typeface="Calibri"/>
            </a:endParaRPr>
          </a:p>
          <a:p>
            <a:endParaRPr lang="en-US" sz="1500">
              <a:solidFill>
                <a:srgbClr val="8FAADC"/>
              </a:solidFill>
              <a:cs typeface="Calibri"/>
            </a:endParaRPr>
          </a:p>
          <a:p>
            <a:endParaRPr lang="en-US" sz="1500">
              <a:solidFill>
                <a:srgbClr val="203864"/>
              </a:solidFill>
              <a:cs typeface="Calibri"/>
            </a:endParaRPr>
          </a:p>
          <a:p>
            <a:endParaRPr lang="en-US" sz="1500">
              <a:solidFill>
                <a:schemeClr val="accent1">
                  <a:lumMod val="60000"/>
                  <a:lumOff val="40000"/>
                </a:schemeClr>
              </a:solidFill>
              <a:cs typeface="Calibri"/>
            </a:endParaRPr>
          </a:p>
        </p:txBody>
      </p:sp>
      <p:pic>
        <p:nvPicPr>
          <p:cNvPr id="4" name="Picture 4">
            <a:extLst>
              <a:ext uri="{FF2B5EF4-FFF2-40B4-BE49-F238E27FC236}">
                <a16:creationId xmlns:a16="http://schemas.microsoft.com/office/drawing/2014/main" id="{130512CD-C6BB-4217-8066-877B7F2B2AFA}"/>
              </a:ext>
            </a:extLst>
          </p:cNvPr>
          <p:cNvPicPr>
            <a:picLocks noChangeAspect="1"/>
          </p:cNvPicPr>
          <p:nvPr/>
        </p:nvPicPr>
        <p:blipFill>
          <a:blip r:embed="rId3"/>
          <a:stretch>
            <a:fillRect/>
          </a:stretch>
        </p:blipFill>
        <p:spPr>
          <a:xfrm>
            <a:off x="4796016" y="1886885"/>
            <a:ext cx="2201779" cy="2199049"/>
          </a:xfrm>
          <a:prstGeom prst="rect">
            <a:avLst/>
          </a:prstGeom>
        </p:spPr>
      </p:pic>
      <p:sp>
        <p:nvSpPr>
          <p:cNvPr id="5" name="TextBox 4">
            <a:extLst>
              <a:ext uri="{FF2B5EF4-FFF2-40B4-BE49-F238E27FC236}">
                <a16:creationId xmlns:a16="http://schemas.microsoft.com/office/drawing/2014/main" id="{F35EB398-5A09-4BF2-A91B-2BF97CD90436}"/>
              </a:ext>
            </a:extLst>
          </p:cNvPr>
          <p:cNvSpPr txBox="1"/>
          <p:nvPr/>
        </p:nvSpPr>
        <p:spPr>
          <a:xfrm>
            <a:off x="4570425" y="4126402"/>
            <a:ext cx="253336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b="1" i="1">
                <a:highlight>
                  <a:srgbClr val="FFFF00"/>
                </a:highlight>
              </a:rPr>
              <a:t>Schedule announced Mondays</a:t>
            </a:r>
            <a:r>
              <a:rPr lang="en-US" sz="1500" b="1" i="1"/>
              <a:t> on</a:t>
            </a:r>
            <a:r>
              <a:rPr lang="en-US" sz="1500" i="1"/>
              <a:t> </a:t>
            </a:r>
            <a:endParaRPr lang="en-US" sz="1500" i="1">
              <a:cs typeface="Calibri"/>
            </a:endParaRPr>
          </a:p>
          <a:p>
            <a:pPr algn="ctr"/>
            <a:r>
              <a:rPr lang="en-US" sz="1500" i="1"/>
              <a:t>Allegheny County Health Dept </a:t>
            </a:r>
            <a:r>
              <a:rPr lang="en-US" sz="1500" i="1">
                <a:hlinkClick r:id="rId4">
                  <a:extLst>
                    <a:ext uri="{A12FA001-AC4F-418D-AE19-62706E023703}">
                      <ahyp:hlinkClr xmlns:ahyp="http://schemas.microsoft.com/office/drawing/2018/hyperlinkcolor" val="tx"/>
                    </a:ext>
                  </a:extLst>
                </a:hlinkClick>
              </a:rPr>
              <a:t>Facebook</a:t>
            </a:r>
            <a:r>
              <a:rPr lang="en-US" sz="1500" i="1"/>
              <a:t> &amp; </a:t>
            </a:r>
            <a:r>
              <a:rPr lang="en-US" sz="1500" i="1">
                <a:hlinkClick r:id="rId5">
                  <a:extLst>
                    <a:ext uri="{A12FA001-AC4F-418D-AE19-62706E023703}">
                      <ahyp:hlinkClr xmlns:ahyp="http://schemas.microsoft.com/office/drawing/2018/hyperlinkcolor" val="tx"/>
                    </a:ext>
                  </a:extLst>
                </a:hlinkClick>
              </a:rPr>
              <a:t>Twitter</a:t>
            </a:r>
            <a:r>
              <a:rPr lang="en-US" sz="1500" i="1"/>
              <a:t> </a:t>
            </a:r>
            <a:endParaRPr lang="en-US" sz="1500" i="1">
              <a:cs typeface="Calibri"/>
            </a:endParaRPr>
          </a:p>
        </p:txBody>
      </p:sp>
      <p:sp>
        <p:nvSpPr>
          <p:cNvPr id="8" name="Content Placeholder 2">
            <a:extLst>
              <a:ext uri="{FF2B5EF4-FFF2-40B4-BE49-F238E27FC236}">
                <a16:creationId xmlns:a16="http://schemas.microsoft.com/office/drawing/2014/main" id="{0DBB86B7-D06D-41EE-AFF4-AEB809AE5204}"/>
              </a:ext>
            </a:extLst>
          </p:cNvPr>
          <p:cNvSpPr txBox="1">
            <a:spLocks/>
          </p:cNvSpPr>
          <p:nvPr/>
        </p:nvSpPr>
        <p:spPr>
          <a:xfrm>
            <a:off x="7467600" y="1135814"/>
            <a:ext cx="4632303" cy="55745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4">
                    <a:lumMod val="75000"/>
                  </a:schemeClr>
                </a:solidFill>
                <a:ea typeface="+mn-lt"/>
                <a:cs typeface="+mn-lt"/>
                <a:hlinkClick r:id="rId6">
                  <a:extLst>
                    <a:ext uri="{A12FA001-AC4F-418D-AE19-62706E023703}">
                      <ahyp:hlinkClr xmlns:ahyp="http://schemas.microsoft.com/office/drawing/2018/hyperlinkcolor" val="tx"/>
                    </a:ext>
                  </a:extLst>
                </a:hlinkClick>
              </a:rPr>
              <a:t>Allegheny Health Network</a:t>
            </a:r>
            <a:endParaRPr lang="en-US" sz="1800" dirty="0">
              <a:solidFill>
                <a:schemeClr val="accent4">
                  <a:lumMod val="75000"/>
                </a:schemeClr>
              </a:solidFill>
              <a:ea typeface="+mn-lt"/>
              <a:cs typeface="+mn-lt"/>
            </a:endParaRPr>
          </a:p>
          <a:p>
            <a:pPr marL="0" indent="0">
              <a:buNone/>
            </a:pPr>
            <a:r>
              <a:rPr lang="en-US" sz="1500" dirty="0">
                <a:solidFill>
                  <a:schemeClr val="accent1">
                    <a:lumMod val="50000"/>
                  </a:schemeClr>
                </a:solidFill>
                <a:ea typeface="+mn-lt"/>
                <a:cs typeface="+mn-lt"/>
              </a:rPr>
              <a:t>walk-ins welcome;  physicians’ orders are not required</a:t>
            </a:r>
          </a:p>
          <a:p>
            <a:endParaRPr lang="en-US" sz="1500" dirty="0">
              <a:solidFill>
                <a:schemeClr val="accent1">
                  <a:lumMod val="60000"/>
                  <a:lumOff val="40000"/>
                </a:schemeClr>
              </a:solidFill>
              <a:cs typeface="Calibri" panose="020F0502020204030204"/>
            </a:endParaRPr>
          </a:p>
          <a:p>
            <a:endParaRPr lang="en-US" sz="1500">
              <a:solidFill>
                <a:schemeClr val="accent1">
                  <a:lumMod val="50000"/>
                </a:schemeClr>
              </a:solidFill>
              <a:cs typeface="Calibri"/>
            </a:endParaRPr>
          </a:p>
          <a:p>
            <a:endParaRPr lang="en-US" sz="1500">
              <a:solidFill>
                <a:srgbClr val="8FAADC"/>
              </a:solidFill>
              <a:cs typeface="Calibri"/>
            </a:endParaRPr>
          </a:p>
          <a:p>
            <a:endParaRPr lang="en-US" sz="1500">
              <a:solidFill>
                <a:srgbClr val="000000"/>
              </a:solidFill>
              <a:cs typeface="Calibri"/>
            </a:endParaRPr>
          </a:p>
          <a:p>
            <a:pPr marL="0" indent="0">
              <a:buNone/>
            </a:pPr>
            <a:endParaRPr lang="en-US" sz="1500">
              <a:solidFill>
                <a:srgbClr val="BF9000"/>
              </a:solidFill>
              <a:cs typeface="Calibri"/>
            </a:endParaRPr>
          </a:p>
          <a:p>
            <a:endParaRPr lang="en-US">
              <a:cs typeface="Calibri"/>
            </a:endParaRPr>
          </a:p>
        </p:txBody>
      </p:sp>
      <p:sp>
        <p:nvSpPr>
          <p:cNvPr id="6" name="TextBox 5">
            <a:extLst>
              <a:ext uri="{FF2B5EF4-FFF2-40B4-BE49-F238E27FC236}">
                <a16:creationId xmlns:a16="http://schemas.microsoft.com/office/drawing/2014/main" id="{FC677852-72C0-42DE-AFB1-674E58C11323}"/>
              </a:ext>
            </a:extLst>
          </p:cNvPr>
          <p:cNvSpPr txBox="1"/>
          <p:nvPr/>
        </p:nvSpPr>
        <p:spPr>
          <a:xfrm>
            <a:off x="9784347" y="61615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9/16/2020</a:t>
            </a:r>
          </a:p>
        </p:txBody>
      </p:sp>
    </p:spTree>
    <p:extLst>
      <p:ext uri="{BB962C8B-B14F-4D97-AF65-F5344CB8AC3E}">
        <p14:creationId xmlns:p14="http://schemas.microsoft.com/office/powerpoint/2010/main" val="286606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69FDE4C-B0E8-485D-888D-480BFB3C3075}"/>
              </a:ext>
            </a:extLst>
          </p:cNvPr>
          <p:cNvPicPr>
            <a:picLocks noChangeAspect="1"/>
          </p:cNvPicPr>
          <p:nvPr/>
        </p:nvPicPr>
        <p:blipFill rotWithShape="1">
          <a:blip r:embed="rId2"/>
          <a:srcRect l="3207" t="28858" r="6301"/>
          <a:stretch/>
        </p:blipFill>
        <p:spPr>
          <a:xfrm>
            <a:off x="6032119" y="274273"/>
            <a:ext cx="5838662" cy="6034226"/>
          </a:xfrm>
          <a:prstGeom prst="rect">
            <a:avLst/>
          </a:prstGeom>
        </p:spPr>
      </p:pic>
      <p:pic>
        <p:nvPicPr>
          <p:cNvPr id="5" name="Picture 5">
            <a:extLst>
              <a:ext uri="{FF2B5EF4-FFF2-40B4-BE49-F238E27FC236}">
                <a16:creationId xmlns:a16="http://schemas.microsoft.com/office/drawing/2014/main" id="{44846AEC-4683-45F9-A676-AF0CC5B7E1FA}"/>
              </a:ext>
            </a:extLst>
          </p:cNvPr>
          <p:cNvPicPr>
            <a:picLocks noChangeAspect="1"/>
          </p:cNvPicPr>
          <p:nvPr/>
        </p:nvPicPr>
        <p:blipFill>
          <a:blip r:embed="rId3"/>
          <a:stretch>
            <a:fillRect/>
          </a:stretch>
        </p:blipFill>
        <p:spPr>
          <a:xfrm>
            <a:off x="168155" y="2755850"/>
            <a:ext cx="5369379" cy="3556027"/>
          </a:xfrm>
          <a:prstGeom prst="rect">
            <a:avLst/>
          </a:prstGeom>
        </p:spPr>
      </p:pic>
      <p:pic>
        <p:nvPicPr>
          <p:cNvPr id="8" name="Picture 8">
            <a:extLst>
              <a:ext uri="{FF2B5EF4-FFF2-40B4-BE49-F238E27FC236}">
                <a16:creationId xmlns:a16="http://schemas.microsoft.com/office/drawing/2014/main" id="{43CD1481-4703-4D70-B658-99A88EBCD4EB}"/>
              </a:ext>
            </a:extLst>
          </p:cNvPr>
          <p:cNvPicPr>
            <a:picLocks noChangeAspect="1"/>
          </p:cNvPicPr>
          <p:nvPr/>
        </p:nvPicPr>
        <p:blipFill>
          <a:blip r:embed="rId4"/>
          <a:stretch>
            <a:fillRect/>
          </a:stretch>
        </p:blipFill>
        <p:spPr>
          <a:xfrm>
            <a:off x="329293" y="208955"/>
            <a:ext cx="4974770" cy="2296714"/>
          </a:xfrm>
          <a:prstGeom prst="rect">
            <a:avLst/>
          </a:prstGeom>
        </p:spPr>
      </p:pic>
      <p:sp>
        <p:nvSpPr>
          <p:cNvPr id="2" name="TextBox 1">
            <a:extLst>
              <a:ext uri="{FF2B5EF4-FFF2-40B4-BE49-F238E27FC236}">
                <a16:creationId xmlns:a16="http://schemas.microsoft.com/office/drawing/2014/main" id="{3D175378-A74C-430F-B3D3-BF0DAEF2544C}"/>
              </a:ext>
            </a:extLst>
          </p:cNvPr>
          <p:cNvSpPr txBox="1"/>
          <p:nvPr/>
        </p:nvSpPr>
        <p:spPr>
          <a:xfrm>
            <a:off x="10292347" y="644224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9/10/2020</a:t>
            </a:r>
          </a:p>
        </p:txBody>
      </p:sp>
    </p:spTree>
    <p:extLst>
      <p:ext uri="{BB962C8B-B14F-4D97-AF65-F5344CB8AC3E}">
        <p14:creationId xmlns:p14="http://schemas.microsoft.com/office/powerpoint/2010/main" val="1108140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3D8C-B724-4AEB-A9B4-EF048598A843}"/>
              </a:ext>
            </a:extLst>
          </p:cNvPr>
          <p:cNvSpPr>
            <a:spLocks noGrp="1"/>
          </p:cNvSpPr>
          <p:nvPr>
            <p:ph type="title"/>
          </p:nvPr>
        </p:nvSpPr>
        <p:spPr>
          <a:xfrm>
            <a:off x="350258" y="685801"/>
            <a:ext cx="4371761" cy="1916908"/>
          </a:xfrm>
        </p:spPr>
        <p:txBody>
          <a:bodyPr>
            <a:noAutofit/>
          </a:bodyPr>
          <a:lstStyle/>
          <a:p>
            <a:r>
              <a:rPr lang="en-US" sz="3200" dirty="0">
                <a:ea typeface="+mn-lt"/>
                <a:cs typeface="+mn-lt"/>
              </a:rPr>
              <a:t>CMU &amp; Voter Protection Corps: </a:t>
            </a:r>
            <a:r>
              <a:rPr lang="en-US" sz="3200" dirty="0">
                <a:ea typeface="+mn-lt"/>
                <a:cs typeface="+mn-lt"/>
                <a:hlinkClick r:id="rId2"/>
              </a:rPr>
              <a:t>Voting Risk Assessment</a:t>
            </a:r>
            <a:r>
              <a:rPr lang="en-US" sz="3200" dirty="0">
                <a:ea typeface="+mn-lt"/>
                <a:cs typeface="+mn-lt"/>
              </a:rPr>
              <a:t> for Allegheny: "Recruit Immediately"</a:t>
            </a:r>
            <a:br>
              <a:rPr lang="en-US" sz="3200" dirty="0"/>
            </a:br>
            <a:endParaRPr lang="en-US" sz="3200" dirty="0"/>
          </a:p>
        </p:txBody>
      </p:sp>
      <p:pic>
        <p:nvPicPr>
          <p:cNvPr id="6" name="Content Placeholder 5">
            <a:extLst>
              <a:ext uri="{FF2B5EF4-FFF2-40B4-BE49-F238E27FC236}">
                <a16:creationId xmlns:a16="http://schemas.microsoft.com/office/drawing/2014/main" id="{699B0486-7B8D-45C6-B906-689FF21E9F0B}"/>
              </a:ext>
            </a:extLst>
          </p:cNvPr>
          <p:cNvPicPr>
            <a:picLocks noGrp="1" noChangeAspect="1"/>
          </p:cNvPicPr>
          <p:nvPr>
            <p:ph idx="1"/>
          </p:nvPr>
        </p:nvPicPr>
        <p:blipFill>
          <a:blip r:embed="rId3"/>
          <a:stretch>
            <a:fillRect/>
          </a:stretch>
        </p:blipFill>
        <p:spPr>
          <a:xfrm>
            <a:off x="86556" y="4255292"/>
            <a:ext cx="12326901" cy="2602708"/>
          </a:xfrm>
          <a:prstGeom prst="rect">
            <a:avLst/>
          </a:prstGeom>
        </p:spPr>
      </p:pic>
      <p:sp>
        <p:nvSpPr>
          <p:cNvPr id="4" name="Slide Number Placeholder 3">
            <a:extLst>
              <a:ext uri="{FF2B5EF4-FFF2-40B4-BE49-F238E27FC236}">
                <a16:creationId xmlns:a16="http://schemas.microsoft.com/office/drawing/2014/main" id="{571313AF-A63D-4325-801A-13244B13EBCA}"/>
              </a:ext>
            </a:extLst>
          </p:cNvPr>
          <p:cNvSpPr>
            <a:spLocks noGrp="1"/>
          </p:cNvSpPr>
          <p:nvPr>
            <p:ph type="sldNum" sz="quarter" idx="12"/>
          </p:nvPr>
        </p:nvSpPr>
        <p:spPr/>
        <p:txBody>
          <a:bodyPr/>
          <a:lstStyle/>
          <a:p>
            <a:fld id="{306E5ACA-BDE8-4086-814D-8DCD6380C27C}" type="slidenum">
              <a:rPr lang="en-US" smtClean="0"/>
              <a:t>8</a:t>
            </a:fld>
            <a:endParaRPr lang="en-US"/>
          </a:p>
        </p:txBody>
      </p:sp>
      <p:pic>
        <p:nvPicPr>
          <p:cNvPr id="5" name="Picture 4">
            <a:extLst>
              <a:ext uri="{FF2B5EF4-FFF2-40B4-BE49-F238E27FC236}">
                <a16:creationId xmlns:a16="http://schemas.microsoft.com/office/drawing/2014/main" id="{02787FE5-BD57-473D-AD61-9176274A0A19}"/>
              </a:ext>
            </a:extLst>
          </p:cNvPr>
          <p:cNvPicPr>
            <a:picLocks noChangeAspect="1"/>
          </p:cNvPicPr>
          <p:nvPr/>
        </p:nvPicPr>
        <p:blipFill>
          <a:blip r:embed="rId4"/>
          <a:stretch>
            <a:fillRect/>
          </a:stretch>
        </p:blipFill>
        <p:spPr>
          <a:xfrm>
            <a:off x="5268622" y="236252"/>
            <a:ext cx="6683955" cy="4019040"/>
          </a:xfrm>
          <a:prstGeom prst="rect">
            <a:avLst/>
          </a:prstGeom>
        </p:spPr>
      </p:pic>
    </p:spTree>
    <p:extLst>
      <p:ext uri="{BB962C8B-B14F-4D97-AF65-F5344CB8AC3E}">
        <p14:creationId xmlns:p14="http://schemas.microsoft.com/office/powerpoint/2010/main" val="128975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DCA0A0-FA0C-4087-8D2B-76C2D631ABED}"/>
              </a:ext>
            </a:extLst>
          </p:cNvPr>
          <p:cNvSpPr>
            <a:spLocks noGrp="1"/>
          </p:cNvSpPr>
          <p:nvPr>
            <p:ph idx="1"/>
          </p:nvPr>
        </p:nvSpPr>
        <p:spPr>
          <a:xfrm>
            <a:off x="156077" y="199135"/>
            <a:ext cx="10075486" cy="6611988"/>
          </a:xfrm>
        </p:spPr>
        <p:txBody>
          <a:bodyPr vert="horz" lIns="91440" tIns="45720" rIns="91440" bIns="45720" rtlCol="0" anchor="t">
            <a:normAutofit fontScale="70000" lnSpcReduction="20000"/>
          </a:bodyPr>
          <a:lstStyle/>
          <a:p>
            <a:pPr marL="0" indent="0">
              <a:spcBef>
                <a:spcPts val="0"/>
              </a:spcBef>
              <a:buNone/>
            </a:pPr>
            <a:endParaRPr lang="en-US" dirty="0"/>
          </a:p>
          <a:p>
            <a:pPr marL="227965" indent="-227965">
              <a:spcBef>
                <a:spcPts val="0"/>
              </a:spcBef>
            </a:pPr>
            <a:endParaRPr lang="en-US" dirty="0"/>
          </a:p>
          <a:p>
            <a:pPr marL="0" indent="0" algn="ctr">
              <a:spcBef>
                <a:spcPts val="0"/>
              </a:spcBef>
              <a:buNone/>
            </a:pPr>
            <a:endParaRPr lang="en-US" b="1" u="sng" dirty="0">
              <a:ea typeface="+mn-lt"/>
              <a:cs typeface="+mn-lt"/>
            </a:endParaRPr>
          </a:p>
          <a:p>
            <a:pPr marL="0" indent="0" algn="ctr">
              <a:spcBef>
                <a:spcPts val="0"/>
              </a:spcBef>
              <a:buNone/>
            </a:pPr>
            <a:r>
              <a:rPr lang="en-US" b="1" u="sng" dirty="0">
                <a:ea typeface="+mn-lt"/>
                <a:cs typeface="+mn-lt"/>
              </a:rPr>
              <a:t>Election Poll Workers Needed</a:t>
            </a:r>
            <a:endParaRPr lang="en-US" dirty="0"/>
          </a:p>
          <a:p>
            <a:pPr marL="0" indent="0" algn="ctr">
              <a:spcBef>
                <a:spcPts val="0"/>
              </a:spcBef>
              <a:buNone/>
            </a:pPr>
            <a:endParaRPr lang="en-US" b="1" u="sng" dirty="0">
              <a:ea typeface="+mn-lt"/>
              <a:cs typeface="+mn-lt"/>
            </a:endParaRPr>
          </a:p>
          <a:p>
            <a:pPr marL="227965" indent="-227965">
              <a:spcBef>
                <a:spcPts val="0"/>
              </a:spcBef>
            </a:pPr>
            <a:r>
              <a:rPr lang="en-US" dirty="0">
                <a:ea typeface="+mn-lt"/>
                <a:cs typeface="+mn-lt"/>
              </a:rPr>
              <a:t>Allegheny County continues to recruit poll workers for the November 3rd election. Poll workers will be provided with "infection prevention kits" for election day that includes a face shield, mask, gloves, disinfectant wipes, and hand sanitizer.</a:t>
            </a:r>
            <a:endParaRPr lang="en-US" dirty="0">
              <a:cs typeface="Calibri" panose="020F0502020204030204"/>
            </a:endParaRPr>
          </a:p>
          <a:p>
            <a:pPr marL="227965" indent="-227965">
              <a:spcBef>
                <a:spcPts val="0"/>
              </a:spcBef>
            </a:pPr>
            <a:endParaRPr lang="en-US" dirty="0">
              <a:ea typeface="+mn-lt"/>
              <a:cs typeface="+mn-lt"/>
            </a:endParaRPr>
          </a:p>
          <a:p>
            <a:pPr marL="227965" indent="-227965">
              <a:spcBef>
                <a:spcPts val="0"/>
              </a:spcBef>
            </a:pPr>
            <a:r>
              <a:rPr lang="en-US" dirty="0">
                <a:ea typeface="+mn-lt"/>
                <a:cs typeface="+mn-lt"/>
              </a:rPr>
              <a:t>Serve as a Judge, Inspector or Clerk of Election. Election Officers/poll workers earn from $115 to $140 for the day. New Election Officers receive paid training. County website </a:t>
            </a:r>
            <a:r>
              <a:rPr lang="en-US" dirty="0">
                <a:ea typeface="+mn-lt"/>
                <a:cs typeface="+mn-lt"/>
                <a:hlinkClick r:id="rId3"/>
              </a:rPr>
              <a:t>link</a:t>
            </a:r>
            <a:r>
              <a:rPr lang="en-US" dirty="0">
                <a:ea typeface="+mn-lt"/>
                <a:cs typeface="+mn-lt"/>
              </a:rPr>
              <a:t> for more information.</a:t>
            </a:r>
          </a:p>
          <a:p>
            <a:pPr marL="227965" indent="-227965">
              <a:spcBef>
                <a:spcPts val="0"/>
              </a:spcBef>
            </a:pPr>
            <a:endParaRPr lang="en-US" dirty="0">
              <a:ea typeface="+mn-lt"/>
              <a:cs typeface="+mn-lt"/>
            </a:endParaRPr>
          </a:p>
          <a:p>
            <a:pPr marL="227965" indent="-227965">
              <a:spcBef>
                <a:spcPts val="0"/>
              </a:spcBef>
            </a:pPr>
            <a:r>
              <a:rPr lang="en-US" dirty="0">
                <a:ea typeface="+mn-lt"/>
                <a:cs typeface="+mn-lt"/>
                <a:hlinkClick r:id="rId4"/>
              </a:rPr>
              <a:t>Application for Allegheny County Election Poll Worker</a:t>
            </a:r>
            <a:endParaRPr lang="en-US" dirty="0">
              <a:ea typeface="+mn-lt"/>
              <a:cs typeface="+mn-lt"/>
            </a:endParaRPr>
          </a:p>
          <a:p>
            <a:pPr marL="227965" indent="-227965">
              <a:spcBef>
                <a:spcPts val="0"/>
              </a:spcBef>
            </a:pPr>
            <a:endParaRPr lang="en-US" dirty="0">
              <a:ea typeface="+mn-lt"/>
              <a:cs typeface="+mn-lt"/>
            </a:endParaRPr>
          </a:p>
          <a:p>
            <a:pPr marL="227965" indent="-227965">
              <a:spcBef>
                <a:spcPts val="0"/>
              </a:spcBef>
            </a:pPr>
            <a:r>
              <a:rPr lang="en-US" dirty="0">
                <a:ea typeface="+mn-lt"/>
                <a:cs typeface="+mn-lt"/>
                <a:hlinkClick r:id="rId5"/>
              </a:rPr>
              <a:t>Student Poll Worker Program</a:t>
            </a:r>
            <a:r>
              <a:rPr lang="en-US" dirty="0">
                <a:ea typeface="+mn-lt"/>
                <a:cs typeface="+mn-lt"/>
              </a:rPr>
              <a:t> (not yet updated for November election)</a:t>
            </a:r>
            <a:br>
              <a:rPr lang="en-US" dirty="0">
                <a:ea typeface="+mn-lt"/>
                <a:cs typeface="+mn-lt"/>
              </a:rPr>
            </a:br>
            <a:endParaRPr lang="en-US" dirty="0">
              <a:ea typeface="+mn-lt"/>
              <a:cs typeface="+mn-lt"/>
            </a:endParaRPr>
          </a:p>
          <a:p>
            <a:pPr marL="227965" indent="-227965">
              <a:spcBef>
                <a:spcPts val="0"/>
              </a:spcBef>
            </a:pPr>
            <a:r>
              <a:rPr lang="en-US" dirty="0">
                <a:cs typeface="Calibri"/>
                <a:hlinkClick r:id="rId6"/>
              </a:rPr>
              <a:t>Become a Poll Worker</a:t>
            </a:r>
            <a:r>
              <a:rPr lang="en-US" dirty="0">
                <a:cs typeface="Calibri"/>
              </a:rPr>
              <a:t> video</a:t>
            </a:r>
          </a:p>
          <a:p>
            <a:pPr marL="0" indent="0">
              <a:spcBef>
                <a:spcPts val="0"/>
              </a:spcBef>
              <a:buNone/>
            </a:pPr>
            <a:endParaRPr lang="en-US" dirty="0">
              <a:ea typeface="+mn-lt"/>
              <a:cs typeface="+mn-lt"/>
            </a:endParaRPr>
          </a:p>
          <a:p>
            <a:pPr marL="0" indent="0" algn="ctr">
              <a:spcBef>
                <a:spcPts val="0"/>
              </a:spcBef>
              <a:buNone/>
            </a:pPr>
            <a:r>
              <a:rPr lang="en-US" b="1" u="sng" dirty="0">
                <a:ea typeface="+mn-lt"/>
                <a:cs typeface="+mn-lt"/>
              </a:rPr>
              <a:t>Voter resources</a:t>
            </a:r>
          </a:p>
          <a:p>
            <a:pPr marL="0" indent="0">
              <a:spcBef>
                <a:spcPts val="0"/>
              </a:spcBef>
              <a:buNone/>
            </a:pPr>
            <a:endParaRPr lang="en-US" sz="2000" dirty="0">
              <a:ea typeface="Calibri" panose="020F0502020204030204" pitchFamily="34" charset="0"/>
              <a:cs typeface="Calibri"/>
            </a:endParaRPr>
          </a:p>
          <a:p>
            <a:pPr marL="227965" indent="-227965">
              <a:spcBef>
                <a:spcPts val="0"/>
              </a:spcBef>
            </a:pPr>
            <a:r>
              <a:rPr lang="en-US" sz="2000" dirty="0">
                <a:ea typeface="Calibri" panose="020F0502020204030204" pitchFamily="34" charset="0"/>
                <a:cs typeface="Calibri"/>
              </a:rPr>
              <a:t>Allegheny County Elections Division E-newsletter:</a:t>
            </a:r>
            <a:r>
              <a:rPr lang="en-US" sz="2000" b="1" dirty="0">
                <a:ea typeface="Calibri" panose="020F0502020204030204" pitchFamily="34" charset="0"/>
                <a:cs typeface="Calibri"/>
              </a:rPr>
              <a:t> </a:t>
            </a:r>
            <a:r>
              <a:rPr lang="en-US" sz="2000" dirty="0">
                <a:ea typeface="Calibri" panose="020F0502020204030204" pitchFamily="34" charset="0"/>
                <a:cs typeface="Calibri"/>
                <a:hlinkClick r:id="rId7"/>
              </a:rPr>
              <a:t>Sign-up</a:t>
            </a:r>
            <a:r>
              <a:rPr lang="en-US" sz="2000" dirty="0">
                <a:ea typeface="Calibri" panose="020F0502020204030204" pitchFamily="34" charset="0"/>
                <a:cs typeface="Calibri"/>
              </a:rPr>
              <a:t> to receive information on preparations for the November general election</a:t>
            </a:r>
          </a:p>
          <a:p>
            <a:pPr marL="227965" indent="-227965">
              <a:spcBef>
                <a:spcPts val="0"/>
              </a:spcBef>
            </a:pPr>
            <a:endParaRPr lang="en-US" sz="2000" dirty="0">
              <a:ea typeface="Calibri" panose="020F0502020204030204" pitchFamily="34" charset="0"/>
              <a:cs typeface="Calibri"/>
            </a:endParaRPr>
          </a:p>
          <a:p>
            <a:pPr marL="227965" indent="-227965">
              <a:spcBef>
                <a:spcPts val="0"/>
              </a:spcBef>
            </a:pPr>
            <a:r>
              <a:rPr lang="en-US" sz="2000" dirty="0">
                <a:ea typeface="Calibri" panose="020F0502020204030204" pitchFamily="34" charset="0"/>
                <a:cs typeface="Calibri"/>
                <a:hlinkClick r:id="rId8"/>
              </a:rPr>
              <a:t>Overview of vote by mail process in Allegheny County</a:t>
            </a:r>
            <a:endParaRPr lang="en-US" sz="2000" dirty="0">
              <a:ea typeface="Calibri" panose="020F0502020204030204" pitchFamily="34" charset="0"/>
              <a:cs typeface="Calibri"/>
            </a:endParaRPr>
          </a:p>
          <a:p>
            <a:pPr marL="0" indent="0">
              <a:spcBef>
                <a:spcPts val="0"/>
              </a:spcBef>
              <a:buNone/>
            </a:pPr>
            <a:endParaRPr lang="en-US" sz="2000" dirty="0">
              <a:ea typeface="+mn-lt"/>
              <a:cs typeface="Calibri"/>
              <a:hlinkClick r:id="rId9"/>
            </a:endParaRPr>
          </a:p>
          <a:p>
            <a:pPr marL="227965" indent="-227965">
              <a:spcBef>
                <a:spcPts val="0"/>
              </a:spcBef>
            </a:pPr>
            <a:r>
              <a:rPr lang="en-US" sz="2000" dirty="0">
                <a:ea typeface="+mn-lt"/>
                <a:cs typeface="Calibri"/>
                <a:hlinkClick r:id="rId9"/>
              </a:rPr>
              <a:t>Register</a:t>
            </a:r>
            <a:r>
              <a:rPr lang="en-US" sz="2000" dirty="0">
                <a:ea typeface="+mn-lt"/>
                <a:cs typeface="+mn-lt"/>
                <a:hlinkClick r:id="rId9"/>
              </a:rPr>
              <a:t> to vote</a:t>
            </a:r>
            <a:endParaRPr lang="en-US" dirty="0"/>
          </a:p>
          <a:p>
            <a:pPr marL="227965" indent="-227965">
              <a:spcBef>
                <a:spcPts val="0"/>
              </a:spcBef>
            </a:pPr>
            <a:endParaRPr lang="en-US" sz="2000" dirty="0">
              <a:ea typeface="Calibri" panose="020F0502020204030204" pitchFamily="34" charset="0"/>
              <a:cs typeface="Calibri"/>
            </a:endParaRPr>
          </a:p>
          <a:p>
            <a:pPr marL="227965" indent="-227965">
              <a:spcBef>
                <a:spcPts val="0"/>
              </a:spcBef>
            </a:pPr>
            <a:r>
              <a:rPr lang="en-US" sz="2000" dirty="0">
                <a:ea typeface="+mn-lt"/>
                <a:cs typeface="+mn-lt"/>
                <a:hlinkClick r:id="rId10"/>
              </a:rPr>
              <a:t>Check voter registration status</a:t>
            </a:r>
          </a:p>
          <a:p>
            <a:pPr marL="227965" indent="-227965">
              <a:spcBef>
                <a:spcPts val="0"/>
              </a:spcBef>
            </a:pPr>
            <a:endParaRPr lang="en-US" sz="2000" dirty="0">
              <a:ea typeface="+mn-lt"/>
              <a:cs typeface="+mn-lt"/>
            </a:endParaRPr>
          </a:p>
          <a:p>
            <a:pPr marL="227965" indent="-227965">
              <a:spcBef>
                <a:spcPts val="0"/>
              </a:spcBef>
            </a:pPr>
            <a:r>
              <a:rPr lang="en-US" sz="2000" dirty="0">
                <a:ea typeface="+mn-lt"/>
                <a:cs typeface="+mn-lt"/>
                <a:hlinkClick r:id="rId11"/>
              </a:rPr>
              <a:t>Absentee Ballot Application</a:t>
            </a:r>
            <a:r>
              <a:rPr lang="en-US" sz="2000" dirty="0">
                <a:ea typeface="+mn-lt"/>
                <a:cs typeface="+mn-lt"/>
              </a:rPr>
              <a:t> (</a:t>
            </a:r>
            <a:r>
              <a:rPr lang="en-US" sz="2000" dirty="0">
                <a:ea typeface="+mn-lt"/>
                <a:cs typeface="+mn-lt"/>
                <a:hlinkClick r:id="rId12"/>
              </a:rPr>
              <a:t>Spanish)</a:t>
            </a:r>
            <a:r>
              <a:rPr lang="en-US" sz="2000" dirty="0">
                <a:ea typeface="+mn-lt"/>
                <a:cs typeface="+mn-lt"/>
              </a:rPr>
              <a:t>: October 27th is the last day to apply for an absentee ballot for the November 3, 2020 election. The application must be received in the Elections office by that date.</a:t>
            </a:r>
            <a:endParaRPr lang="en-US" sz="2000" dirty="0">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54832BD7-39AA-4B50-BB94-9223B3484A4E}"/>
              </a:ext>
            </a:extLst>
          </p:cNvPr>
          <p:cNvSpPr>
            <a:spLocks noGrp="1"/>
          </p:cNvSpPr>
          <p:nvPr>
            <p:ph type="sldNum" sz="quarter" idx="12"/>
          </p:nvPr>
        </p:nvSpPr>
        <p:spPr>
          <a:xfrm>
            <a:off x="10457329" y="6329458"/>
            <a:ext cx="1461248" cy="365125"/>
          </a:xfrm>
        </p:spPr>
        <p:txBody>
          <a:bodyPr/>
          <a:lstStyle/>
          <a:p>
            <a:r>
              <a:rPr lang="en-US"/>
              <a:t>Updated 9/17/2020</a:t>
            </a:r>
          </a:p>
        </p:txBody>
      </p:sp>
      <p:pic>
        <p:nvPicPr>
          <p:cNvPr id="7" name="Picture 6">
            <a:extLst>
              <a:ext uri="{FF2B5EF4-FFF2-40B4-BE49-F238E27FC236}">
                <a16:creationId xmlns:a16="http://schemas.microsoft.com/office/drawing/2014/main" id="{C78FE2E0-CE78-4629-9E6D-20FF8A9D8F6C}"/>
              </a:ext>
            </a:extLst>
          </p:cNvPr>
          <p:cNvPicPr>
            <a:picLocks noChangeAspect="1"/>
          </p:cNvPicPr>
          <p:nvPr/>
        </p:nvPicPr>
        <p:blipFill>
          <a:blip r:embed="rId13"/>
          <a:stretch>
            <a:fillRect/>
          </a:stretch>
        </p:blipFill>
        <p:spPr>
          <a:xfrm>
            <a:off x="10455682" y="156918"/>
            <a:ext cx="1645371" cy="2100709"/>
          </a:xfrm>
          <a:prstGeom prst="rect">
            <a:avLst/>
          </a:prstGeom>
        </p:spPr>
      </p:pic>
    </p:spTree>
    <p:extLst>
      <p:ext uri="{BB962C8B-B14F-4D97-AF65-F5344CB8AC3E}">
        <p14:creationId xmlns:p14="http://schemas.microsoft.com/office/powerpoint/2010/main" val="2774146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eadf5f7-9542-432a-b8e6-ba3c2e18c98e">
      <UserInfo>
        <DisplayName>Denne, Jewel</DisplayName>
        <AccountId>38</AccountId>
        <AccountType/>
      </UserInfo>
      <UserInfo>
        <DisplayName>Martone, Suzanne</DisplayName>
        <AccountId>51</AccountId>
        <AccountType/>
      </UserInfo>
      <UserInfo>
        <DisplayName>Davis-Jones, Latika</DisplayName>
        <AccountId>161</AccountId>
        <AccountType/>
      </UserInfo>
      <UserInfo>
        <DisplayName>Seretti, Alexa</DisplayName>
        <AccountId>49</AccountId>
        <AccountType/>
      </UserInfo>
      <UserInfo>
        <DisplayName>Thurston, Sarah</DisplayName>
        <AccountId>56</AccountId>
        <AccountType/>
      </UserInfo>
      <UserInfo>
        <DisplayName>Shields, Cynthia</DisplayName>
        <AccountId>33</AccountId>
        <AccountType/>
      </UserInfo>
      <UserInfo>
        <DisplayName>Horn, Abigail</DisplayName>
        <AccountId>28</AccountId>
        <AccountType/>
      </UserInfo>
      <UserInfo>
        <DisplayName>Sula, Amy</DisplayName>
        <AccountId>223</AccountId>
        <AccountType/>
      </UserInfo>
      <UserInfo>
        <DisplayName>Palatino, Rebecca</DisplayName>
        <AccountId>224</AccountId>
        <AccountType/>
      </UserInfo>
      <UserInfo>
        <DisplayName>Schlegel, Anne</DisplayName>
        <AccountId>30</AccountId>
        <AccountType/>
      </UserInfo>
      <UserInfo>
        <DisplayName>Graves, Christina</DisplayName>
        <AccountId>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FFF5D6D81B6F4BB3D37E343B949681" ma:contentTypeVersion="11" ma:contentTypeDescription="Create a new document." ma:contentTypeScope="" ma:versionID="7344338a42a7adac43722e46838de2a0">
  <xsd:schema xmlns:xsd="http://www.w3.org/2001/XMLSchema" xmlns:xs="http://www.w3.org/2001/XMLSchema" xmlns:p="http://schemas.microsoft.com/office/2006/metadata/properties" xmlns:ns3="c5315fd1-ca69-4e30-9a86-a91c30a10e27" xmlns:ns4="6eadf5f7-9542-432a-b8e6-ba3c2e18c98e" targetNamespace="http://schemas.microsoft.com/office/2006/metadata/properties" ma:root="true" ma:fieldsID="699450b1269f929467143b5fa2fd6578" ns3:_="" ns4:_="">
    <xsd:import namespace="c5315fd1-ca69-4e30-9a86-a91c30a10e27"/>
    <xsd:import namespace="6eadf5f7-9542-432a-b8e6-ba3c2e18c98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15fd1-ca69-4e30-9a86-a91c30a10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adf5f7-9542-432a-b8e6-ba3c2e18c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A2E657-50EE-44B8-9434-9C3EB34AB31E}">
  <ds:schemaRefs>
    <ds:schemaRef ds:uri="http://schemas.microsoft.com/office/2006/metadata/properties"/>
    <ds:schemaRef ds:uri="c5315fd1-ca69-4e30-9a86-a91c30a10e27"/>
    <ds:schemaRef ds:uri="6eadf5f7-9542-432a-b8e6-ba3c2e18c98e"/>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D12D8A1-88C1-4515-8AA7-D5D94EB72F95}">
  <ds:schemaRefs>
    <ds:schemaRef ds:uri="http://schemas.microsoft.com/sharepoint/v3/contenttype/forms"/>
  </ds:schemaRefs>
</ds:datastoreItem>
</file>

<file path=customXml/itemProps3.xml><?xml version="1.0" encoding="utf-8"?>
<ds:datastoreItem xmlns:ds="http://schemas.openxmlformats.org/officeDocument/2006/customXml" ds:itemID="{9F4D4F47-5811-46C6-96BC-5C5D6EED29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15fd1-ca69-4e30-9a86-a91c30a10e27"/>
    <ds:schemaRef ds:uri="6eadf5f7-9542-432a-b8e6-ba3c2e18c9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TotalTime>
  <Words>2991</Words>
  <Application>Microsoft Office PowerPoint</Application>
  <PresentationFormat>Widescreen</PresentationFormat>
  <Paragraphs>310</Paragraphs>
  <Slides>35</Slides>
  <Notes>4</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35</vt:i4>
      </vt:variant>
    </vt:vector>
  </HeadingPairs>
  <TitlesOfParts>
    <vt:vector size="55" baseType="lpstr">
      <vt:lpstr>&amp;quot</vt:lpstr>
      <vt:lpstr>Arial</vt:lpstr>
      <vt:lpstr>Calibri</vt:lpstr>
      <vt:lpstr>Calibri Light</vt:lpstr>
      <vt:lpstr>Cavolini</vt:lpstr>
      <vt:lpstr>Century Gothic</vt:lpstr>
      <vt:lpstr>Times New Roman</vt:lpstr>
      <vt:lpstr>Tw Cen MT</vt:lpstr>
      <vt:lpstr>Tw Cen MT Condensed</vt:lpstr>
      <vt:lpstr>Verdana</vt:lpstr>
      <vt:lpstr>Wingdings 3</vt:lpstr>
      <vt:lpstr>Office Theme</vt:lpstr>
      <vt:lpstr>1_Custom Design</vt:lpstr>
      <vt:lpstr>1_Office Theme</vt:lpstr>
      <vt:lpstr>Integral</vt:lpstr>
      <vt:lpstr>4_Office Theme</vt:lpstr>
      <vt:lpstr>Ion Boardroom</vt:lpstr>
      <vt:lpstr>5_Office Theme</vt:lpstr>
      <vt:lpstr>2_Office Theme</vt:lpstr>
      <vt:lpstr>Acrobat Document</vt:lpstr>
      <vt:lpstr>DHS Provider Briefings</vt:lpstr>
      <vt:lpstr>Agenda</vt:lpstr>
      <vt:lpstr>PA State Metrics</vt:lpstr>
      <vt:lpstr>PowerPoint Presentation</vt:lpstr>
      <vt:lpstr>COVID-19 Test Site in McKeesport</vt:lpstr>
      <vt:lpstr>COVID-19 Mobile Testing Schedule </vt:lpstr>
      <vt:lpstr>PowerPoint Presentation</vt:lpstr>
      <vt:lpstr>CMU &amp; Voter Protection Corps: Voting Risk Assessment for Allegheny: "Recruit Immediately" </vt:lpstr>
      <vt:lpstr>PowerPoint Presentation</vt:lpstr>
      <vt:lpstr>Additional Help Needed in Elections Division Now</vt:lpstr>
      <vt:lpstr>PowerPoint Presentation</vt:lpstr>
      <vt:lpstr>PowerPoint Presentation</vt:lpstr>
      <vt:lpstr>PowerPoint Presentation</vt:lpstr>
      <vt:lpstr>PowerPoint Presentation</vt:lpstr>
      <vt:lpstr>Active Solicitations</vt:lpstr>
      <vt:lpstr>Policy &amp; Legislative Update – Federal and State </vt:lpstr>
      <vt:lpstr>Policy &amp; Legislative Update – State </vt:lpstr>
      <vt:lpstr>Court update </vt:lpstr>
      <vt:lpstr>CARES Coronavirus Relief Fund (CRF)</vt:lpstr>
      <vt:lpstr>Food Distributions</vt:lpstr>
      <vt:lpstr>Health Department Guidance</vt:lpstr>
      <vt:lpstr>Monitoring</vt:lpstr>
      <vt:lpstr>The census</vt:lpstr>
      <vt:lpstr>Homelessness provider network calls</vt:lpstr>
      <vt:lpstr>September is Suicide Prevention and Awareness Month </vt:lpstr>
      <vt:lpstr>There is always…</vt:lpstr>
      <vt:lpstr>5th Annual Pittsburgh Recovery Walk – September 19th</vt:lpstr>
      <vt:lpstr>Out of the darkness Pittsburgh experience </vt:lpstr>
      <vt:lpstr>NAMI Walks: October 10th, 2020</vt:lpstr>
      <vt:lpstr>PowerPoint Presentation</vt:lpstr>
      <vt:lpstr>During Child Welfare Worker Appreciation Week September 14-18, 2020, we celebrate you - the people who do so much to empower children, youth, and families facing a variety of life challenges and obstacles. Your hard work and dedication positively impacts and transforms lives, and we can't thank you enough for tackling this challenging work.   DETAILS: Join co-hosts NCWWI and the Children’s Bureau for a one-hour virtual recognition event on September 15 at 3 pm ET  It's an opportunity to get inspired and refocused on the heart work. Hear from child welfare leaders and service recipients expressing their appreciation for how you've adjusted your practice to serve families and children under such unprecedented and challenging conditions.  Register to attend at NCWWI.org/CWworkforce. </vt:lpstr>
      <vt:lpstr>PowerPoint Presentation</vt:lpstr>
      <vt:lpstr>PowerPoint Presentation</vt:lpstr>
      <vt:lpstr>       CYF Local Activities:  *Annual All-Staff training turned into  a week of development  *Daily lunch virtual meetings with leadership and Judges for “get to know you” activities   *Emphasis on wellness and recognition  *Continued conversations with staff of color designed to push forward an Anti-Racist Agency  *Each regional office hosting weekly developmental sessions or activities focusing on Equity  </vt:lpstr>
      <vt:lpstr>Key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DHS Provider Briefings</dc:title>
  <dc:creator>Matsook, Christina</dc:creator>
  <cp:lastModifiedBy>Dalton, Erin</cp:lastModifiedBy>
  <cp:revision>40</cp:revision>
  <dcterms:created xsi:type="dcterms:W3CDTF">2020-09-10T19:15:31Z</dcterms:created>
  <dcterms:modified xsi:type="dcterms:W3CDTF">2020-09-17T20:23:54Z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0x010100B7FFF5D6D81B6F4BB3D37E343B949681</vt:lpwstr>
  </property>
</Properties>
</file>